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6858000" cx="9144000"/>
  <p:notesSz cx="7099300" cy="10234600"/>
  <p:embeddedFontLst>
    <p:embeddedFont>
      <p:font typeface="Arial Narrow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3223" orient="horz"/>
        <p:guide pos="2236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rialNarrow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ArialNarrow-regular.fnt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ArialNarrow-italic.fntdata"/><Relationship Id="rId16" Type="http://schemas.openxmlformats.org/officeDocument/2006/relationships/slide" Target="slides/slide11.xml"/><Relationship Id="rId38" Type="http://schemas.openxmlformats.org/officeDocument/2006/relationships/font" Target="fonts/ArialNarrow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4022725" y="0"/>
            <a:ext cx="3076575" cy="512763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721850"/>
            <a:ext cx="3076575" cy="512763"/>
          </a:xfrm>
          <a:prstGeom prst="rect">
            <a:avLst/>
          </a:prstGeom>
          <a:noFill/>
          <a:ln>
            <a:noFill/>
          </a:ln>
        </p:spPr>
        <p:txBody>
          <a:bodyPr anchorCtr="0" anchor="b" bIns="47375" lIns="94750" spcFirstLastPara="1" rIns="94750" wrap="square" tIns="473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ES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iesazucarera.es/piee/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6" name="Google Shape;76;p1:notes"/>
          <p:cNvSpPr txBox="1"/>
          <p:nvPr>
            <p:ph idx="1" type="body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Presentaciones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Grabaciones I</a:t>
            </a:r>
            <a:r>
              <a:rPr lang="es-ES"/>
              <a:t>nglés</a:t>
            </a:r>
            <a:r>
              <a:rPr lang="es-ES"/>
              <a:t> </a:t>
            </a:r>
            <a:r>
              <a:rPr lang="es-ES"/>
              <a:t>Francés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Nueva ley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Isabel</a:t>
            </a:r>
            <a:endParaRPr/>
          </a:p>
        </p:txBody>
      </p:sp>
      <p:sp>
        <p:nvSpPr>
          <p:cNvPr id="77" name="Google Shape;77;p1:notes"/>
          <p:cNvSpPr txBox="1"/>
          <p:nvPr>
            <p:ph idx="12" type="sldNum"/>
          </p:nvPr>
        </p:nvSpPr>
        <p:spPr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a82c0eed22_0_7:notes"/>
          <p:cNvSpPr/>
          <p:nvPr>
            <p:ph idx="2" type="sldImg"/>
          </p:nvPr>
        </p:nvSpPr>
        <p:spPr>
          <a:xfrm>
            <a:off x="992188" y="768350"/>
            <a:ext cx="5115000" cy="383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a82c0eed22_0_7:notes"/>
          <p:cNvSpPr txBox="1"/>
          <p:nvPr>
            <p:ph idx="1" type="body"/>
          </p:nvPr>
        </p:nvSpPr>
        <p:spPr>
          <a:xfrm>
            <a:off x="946150" y="4860925"/>
            <a:ext cx="5207100" cy="4605300"/>
          </a:xfrm>
          <a:prstGeom prst="rect">
            <a:avLst/>
          </a:prstGeom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2a82c0eed22_0_7:notes"/>
          <p:cNvSpPr txBox="1"/>
          <p:nvPr>
            <p:ph idx="12" type="sldNum"/>
          </p:nvPr>
        </p:nvSpPr>
        <p:spPr>
          <a:xfrm>
            <a:off x="4022725" y="9721850"/>
            <a:ext cx="3076500" cy="512700"/>
          </a:xfrm>
          <a:prstGeom prst="rect">
            <a:avLst/>
          </a:prstGeom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97" name="Google Shape;197;p6:notes"/>
          <p:cNvSpPr txBox="1"/>
          <p:nvPr>
            <p:ph idx="1" type="body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MJ</a:t>
            </a:r>
            <a:endParaRPr/>
          </a:p>
        </p:txBody>
      </p:sp>
      <p:sp>
        <p:nvSpPr>
          <p:cNvPr id="198" name="Google Shape;198;p6:notes"/>
          <p:cNvSpPr txBox="1"/>
          <p:nvPr>
            <p:ph idx="12" type="sldNum"/>
          </p:nvPr>
        </p:nvSpPr>
        <p:spPr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13" name="Google Shape;213;p7:notes"/>
          <p:cNvSpPr txBox="1"/>
          <p:nvPr>
            <p:ph idx="1" type="body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MJ</a:t>
            </a:r>
            <a:endParaRPr/>
          </a:p>
        </p:txBody>
      </p:sp>
      <p:sp>
        <p:nvSpPr>
          <p:cNvPr id="214" name="Google Shape;214;p7:notes"/>
          <p:cNvSpPr txBox="1"/>
          <p:nvPr>
            <p:ph idx="12" type="sldNum"/>
          </p:nvPr>
        </p:nvSpPr>
        <p:spPr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0:notes"/>
          <p:cNvSpPr txBox="1"/>
          <p:nvPr>
            <p:ph idx="1" type="body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-ES"/>
              <a:t>LP o MJ</a:t>
            </a:r>
            <a:endParaRPr/>
          </a:p>
        </p:txBody>
      </p:sp>
      <p:sp>
        <p:nvSpPr>
          <p:cNvPr id="240" name="Google Shape;240;p10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1:notes"/>
          <p:cNvSpPr txBox="1"/>
          <p:nvPr>
            <p:ph idx="1" type="body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-ES"/>
              <a:t>LP o MJ</a:t>
            </a:r>
            <a:endParaRPr/>
          </a:p>
        </p:txBody>
      </p:sp>
      <p:sp>
        <p:nvSpPr>
          <p:cNvPr id="249" name="Google Shape;249;p11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2:notes"/>
          <p:cNvSpPr txBox="1"/>
          <p:nvPr>
            <p:ph idx="1" type="body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-ES"/>
              <a:t>MJ o LP</a:t>
            </a:r>
            <a:endParaRPr/>
          </a:p>
        </p:txBody>
      </p:sp>
      <p:sp>
        <p:nvSpPr>
          <p:cNvPr id="257" name="Google Shape;257;p12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3:notes"/>
          <p:cNvSpPr txBox="1"/>
          <p:nvPr>
            <p:ph idx="1" type="body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-ES"/>
              <a:t>Fernando</a:t>
            </a:r>
            <a:endParaRPr/>
          </a:p>
        </p:txBody>
      </p:sp>
      <p:sp>
        <p:nvSpPr>
          <p:cNvPr id="281" name="Google Shape;281;p13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4:notes"/>
          <p:cNvSpPr txBox="1"/>
          <p:nvPr>
            <p:ph idx="1" type="body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-ES"/>
              <a:t>Fernando</a:t>
            </a:r>
            <a:endParaRPr/>
          </a:p>
        </p:txBody>
      </p:sp>
      <p:sp>
        <p:nvSpPr>
          <p:cNvPr id="291" name="Google Shape;291;p14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5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09" name="Google Shape;309;p15:notes"/>
          <p:cNvSpPr txBox="1"/>
          <p:nvPr>
            <p:ph idx="1" type="body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Héctor</a:t>
            </a:r>
            <a:endParaRPr/>
          </a:p>
        </p:txBody>
      </p:sp>
      <p:sp>
        <p:nvSpPr>
          <p:cNvPr id="310" name="Google Shape;310;p15:notes"/>
          <p:cNvSpPr txBox="1"/>
          <p:nvPr>
            <p:ph idx="12" type="sldNum"/>
          </p:nvPr>
        </p:nvSpPr>
        <p:spPr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6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18" name="Google Shape;318;p16:notes"/>
          <p:cNvSpPr txBox="1"/>
          <p:nvPr>
            <p:ph idx="1" type="body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CERN. Centro Europeo de Investigación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/>
              <a:t>Héctor</a:t>
            </a:r>
            <a:endParaRPr/>
          </a:p>
        </p:txBody>
      </p:sp>
      <p:sp>
        <p:nvSpPr>
          <p:cNvPr id="319" name="Google Shape;319;p16:notes"/>
          <p:cNvSpPr txBox="1"/>
          <p:nvPr>
            <p:ph idx="12" type="sldNum"/>
          </p:nvPr>
        </p:nvSpPr>
        <p:spPr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3" name="Google Shape;83;p2:notes"/>
          <p:cNvSpPr txBox="1"/>
          <p:nvPr>
            <p:ph idx="1" type="body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Mismos peces en una pecera más grande.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Isabel</a:t>
            </a:r>
            <a:endParaRPr/>
          </a:p>
        </p:txBody>
      </p:sp>
      <p:sp>
        <p:nvSpPr>
          <p:cNvPr id="84" name="Google Shape;84;p2:notes"/>
          <p:cNvSpPr txBox="1"/>
          <p:nvPr>
            <p:ph idx="12" type="sldNum"/>
          </p:nvPr>
        </p:nvSpPr>
        <p:spPr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bd64e70fed_0_0:notes"/>
          <p:cNvSpPr/>
          <p:nvPr>
            <p:ph idx="2" type="sldImg"/>
          </p:nvPr>
        </p:nvSpPr>
        <p:spPr>
          <a:xfrm>
            <a:off x="992188" y="768350"/>
            <a:ext cx="5115000" cy="383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bd64e70fed_0_0:notes"/>
          <p:cNvSpPr txBox="1"/>
          <p:nvPr>
            <p:ph idx="1" type="body"/>
          </p:nvPr>
        </p:nvSpPr>
        <p:spPr>
          <a:xfrm>
            <a:off x="946150" y="4860925"/>
            <a:ext cx="5207100" cy="4605300"/>
          </a:xfrm>
          <a:prstGeom prst="rect">
            <a:avLst/>
          </a:prstGeom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g1bd64e70fed_0_0:notes"/>
          <p:cNvSpPr txBox="1"/>
          <p:nvPr>
            <p:ph idx="12" type="sldNum"/>
          </p:nvPr>
        </p:nvSpPr>
        <p:spPr>
          <a:xfrm>
            <a:off x="4022725" y="9721850"/>
            <a:ext cx="3076500" cy="512700"/>
          </a:xfrm>
          <a:prstGeom prst="rect">
            <a:avLst/>
          </a:prstGeom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bd64e70fed_0_17:notes"/>
          <p:cNvSpPr/>
          <p:nvPr>
            <p:ph idx="2" type="sldImg"/>
          </p:nvPr>
        </p:nvSpPr>
        <p:spPr>
          <a:xfrm>
            <a:off x="992188" y="768350"/>
            <a:ext cx="5115000" cy="383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bd64e70fed_0_17:notes"/>
          <p:cNvSpPr txBox="1"/>
          <p:nvPr>
            <p:ph idx="1" type="body"/>
          </p:nvPr>
        </p:nvSpPr>
        <p:spPr>
          <a:xfrm>
            <a:off x="946150" y="4860925"/>
            <a:ext cx="5207100" cy="4605300"/>
          </a:xfrm>
          <a:prstGeom prst="rect">
            <a:avLst/>
          </a:prstGeom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g1bd64e70fed_0_17:notes"/>
          <p:cNvSpPr txBox="1"/>
          <p:nvPr>
            <p:ph idx="12" type="sldNum"/>
          </p:nvPr>
        </p:nvSpPr>
        <p:spPr>
          <a:xfrm>
            <a:off x="4022725" y="9721850"/>
            <a:ext cx="3076500" cy="512700"/>
          </a:xfrm>
          <a:prstGeom prst="rect">
            <a:avLst/>
          </a:prstGeom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7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65" name="Google Shape;365;p17:notes"/>
          <p:cNvSpPr txBox="1"/>
          <p:nvPr>
            <p:ph idx="1" type="body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/>
              <a:t>Héctor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Biblioteca-T https://iesazucarera.es/biblioteca-t/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-ES"/>
              <a:t>Recreos de cine, 1 día a la semana recreos de cine y leer https://iesazucarera.es/recreos-de-cine/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es-ES"/>
              <a:t>La biblioteca influye positivamente en el ambiente cálido del centro. Es muy importante para la vida del centro. Es un espacio con una vida muy intensa.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17:notes"/>
          <p:cNvSpPr txBox="1"/>
          <p:nvPr>
            <p:ph idx="12" type="sldNum"/>
          </p:nvPr>
        </p:nvSpPr>
        <p:spPr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8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81" name="Google Shape;381;p18:notes"/>
          <p:cNvSpPr txBox="1"/>
          <p:nvPr>
            <p:ph idx="1" type="body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/>
              <a:t>Héctor</a:t>
            </a:r>
            <a:endParaRPr/>
          </a:p>
        </p:txBody>
      </p:sp>
      <p:sp>
        <p:nvSpPr>
          <p:cNvPr id="382" name="Google Shape;382;p18:notes"/>
          <p:cNvSpPr txBox="1"/>
          <p:nvPr>
            <p:ph idx="12" type="sldNum"/>
          </p:nvPr>
        </p:nvSpPr>
        <p:spPr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9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90" name="Google Shape;390;p19:notes"/>
          <p:cNvSpPr txBox="1"/>
          <p:nvPr>
            <p:ph idx="1" type="body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es-ES"/>
              <a:t>Un día de cine. Se trabaja en sesiones de tutoría coordinados con el departamento de Orientación.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es-ES"/>
              <a:t>AUNA. Refuerzo con profesores del centro en horario vespertino.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es-ES"/>
              <a:t>Estudiando juntos. Se viene experimentando los últimos cursos, gracias a la colaboración de varias madres de alumnos. Durante una/dos tardes a la semana un grupo de alumnos seleccionados vienen a estudiar juntos al centro con la supervisión de dichas madres. Nuestra intención es continuar cada curso.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/>
              <a:t>Héctor</a:t>
            </a:r>
            <a:endParaRPr/>
          </a:p>
        </p:txBody>
      </p:sp>
      <p:sp>
        <p:nvSpPr>
          <p:cNvPr id="391" name="Google Shape;391;p19:notes"/>
          <p:cNvSpPr txBox="1"/>
          <p:nvPr>
            <p:ph idx="12" type="sldNum"/>
          </p:nvPr>
        </p:nvSpPr>
        <p:spPr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0:notes"/>
          <p:cNvSpPr txBox="1"/>
          <p:nvPr>
            <p:ph idx="1" type="body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-ES"/>
              <a:t>Hace unos cursos alrededor del IES, ahora es en el patio, separados por grupos.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-ES"/>
              <a:t>Yincana con pruebas. Adornar el aula o las puertas con motivos Navideños.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-ES"/>
              <a:t>Charlas con personas que vienen al centro. Divulgadores científicos.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-ES"/>
              <a:t>Lleva unos cursos sin realizarse, pero la idea es retomarlo desde el dpto de EF.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-ES"/>
              <a:t>LA</a:t>
            </a:r>
            <a:endParaRPr/>
          </a:p>
        </p:txBody>
      </p:sp>
      <p:sp>
        <p:nvSpPr>
          <p:cNvPr id="398" name="Google Shape;398;p20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a7f81105cf_0_1:notes"/>
          <p:cNvSpPr/>
          <p:nvPr>
            <p:ph idx="2" type="sldImg"/>
          </p:nvPr>
        </p:nvSpPr>
        <p:spPr>
          <a:xfrm>
            <a:off x="992188" y="768350"/>
            <a:ext cx="5115000" cy="383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a7f81105cf_0_1:notes"/>
          <p:cNvSpPr txBox="1"/>
          <p:nvPr>
            <p:ph idx="1" type="body"/>
          </p:nvPr>
        </p:nvSpPr>
        <p:spPr>
          <a:xfrm>
            <a:off x="946150" y="4860925"/>
            <a:ext cx="5207100" cy="4605300"/>
          </a:xfrm>
          <a:prstGeom prst="rect">
            <a:avLst/>
          </a:prstGeom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2a7f81105cf_0_1:notes"/>
          <p:cNvSpPr txBox="1"/>
          <p:nvPr>
            <p:ph idx="12" type="sldNum"/>
          </p:nvPr>
        </p:nvSpPr>
        <p:spPr>
          <a:xfrm>
            <a:off x="4022725" y="9721850"/>
            <a:ext cx="3076500" cy="512700"/>
          </a:xfrm>
          <a:prstGeom prst="rect">
            <a:avLst/>
          </a:prstGeom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1:notes"/>
          <p:cNvSpPr txBox="1"/>
          <p:nvPr>
            <p:ph idx="1" type="body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-ES"/>
              <a:t>LA</a:t>
            </a:r>
            <a:endParaRPr/>
          </a:p>
        </p:txBody>
      </p:sp>
      <p:sp>
        <p:nvSpPr>
          <p:cNvPr id="411" name="Google Shape;411;p21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2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18" name="Google Shape;418;p22:notes"/>
          <p:cNvSpPr txBox="1"/>
          <p:nvPr>
            <p:ph idx="1" type="body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Alumnado que ya tenga en sus coles las clases de refuerzo de Kairós y OZANAM continuarán con ellas. Nuevas necesidades detectadas se pondrá en contacto con las familias.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Realización de diversas actividades en colaboración con la biblioteca.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/>
              <a:t>Centro certificado por la Agencia de Calidad y Prospectiva Universitaria de Aragón como centro colaborador con la Universidad en el </a:t>
            </a:r>
            <a:r>
              <a:rPr b="1" lang="es-ES" sz="1200"/>
              <a:t>Máster en Profesorado de Educación Secundaria Obligatoria</a:t>
            </a:r>
            <a:r>
              <a:rPr lang="es-ES" sz="1200"/>
              <a:t>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b="1" lang="es-ES" sz="1200"/>
              <a:t>Proyecto de Intervención Territorial Espacios Escolares (PIEE) </a:t>
            </a:r>
            <a:r>
              <a:rPr lang="es-ES" sz="1200"/>
              <a:t>que pretende dinamizar la comunidad escolar a través de actividades deportivas, culturales, talleres, cursos.... </a:t>
            </a:r>
            <a:r>
              <a:rPr b="1" lang="es-ES" sz="1200"/>
              <a:t>por las tardes y en los recreos</a:t>
            </a:r>
            <a:r>
              <a:rPr lang="es-ES" sz="1200"/>
              <a:t>. Proyecto organizado por el Ayuntamiento de Zaragoza.</a:t>
            </a:r>
            <a:endParaRPr sz="1200"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es-ES"/>
              <a:t>LA</a:t>
            </a:r>
            <a:endParaRPr/>
          </a:p>
        </p:txBody>
      </p:sp>
      <p:sp>
        <p:nvSpPr>
          <p:cNvPr id="419" name="Google Shape;419;p22:notes"/>
          <p:cNvSpPr txBox="1"/>
          <p:nvPr>
            <p:ph idx="12" type="sldNum"/>
          </p:nvPr>
        </p:nvSpPr>
        <p:spPr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26" name="Google Shape;426;p23:notes"/>
          <p:cNvSpPr txBox="1"/>
          <p:nvPr>
            <p:ph idx="1" type="body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u="sng">
                <a:solidFill>
                  <a:schemeClr val="hlink"/>
                </a:solidFill>
                <a:hlinkClick r:id="rId2"/>
              </a:rPr>
              <a:t>https://iesazucarera.es/piee/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LA</a:t>
            </a:r>
            <a:endParaRPr/>
          </a:p>
        </p:txBody>
      </p:sp>
      <p:sp>
        <p:nvSpPr>
          <p:cNvPr id="427" name="Google Shape;427;p23:notes"/>
          <p:cNvSpPr txBox="1"/>
          <p:nvPr>
            <p:ph idx="12" type="sldNum"/>
          </p:nvPr>
        </p:nvSpPr>
        <p:spPr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2" name="Google Shape;92;p3:notes"/>
          <p:cNvSpPr txBox="1"/>
          <p:nvPr>
            <p:ph idx="1" type="body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Falta poner el vínculo al video de AMA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Isabel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3:notes"/>
          <p:cNvSpPr txBox="1"/>
          <p:nvPr>
            <p:ph idx="12" type="sldNum"/>
          </p:nvPr>
        </p:nvSpPr>
        <p:spPr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b1cf113559_0_0:notes"/>
          <p:cNvSpPr/>
          <p:nvPr>
            <p:ph idx="2" type="sldImg"/>
          </p:nvPr>
        </p:nvSpPr>
        <p:spPr>
          <a:xfrm>
            <a:off x="992188" y="768350"/>
            <a:ext cx="5115000" cy="383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b1cf113559_0_0:notes"/>
          <p:cNvSpPr txBox="1"/>
          <p:nvPr>
            <p:ph idx="1" type="body"/>
          </p:nvPr>
        </p:nvSpPr>
        <p:spPr>
          <a:xfrm>
            <a:off x="946150" y="4860925"/>
            <a:ext cx="5207100" cy="4605300"/>
          </a:xfrm>
          <a:prstGeom prst="rect">
            <a:avLst/>
          </a:prstGeom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>
                <a:latin typeface="Calibri"/>
                <a:ea typeface="Calibri"/>
                <a:cs typeface="Calibri"/>
                <a:sym typeface="Calibri"/>
              </a:rPr>
              <a:t>https://www.youtube.com/watch?v=aobvU-bPLjs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gb1cf113559_0_0:notes"/>
          <p:cNvSpPr txBox="1"/>
          <p:nvPr>
            <p:ph idx="12" type="sldNum"/>
          </p:nvPr>
        </p:nvSpPr>
        <p:spPr>
          <a:xfrm>
            <a:off x="4022725" y="9721850"/>
            <a:ext cx="3076500" cy="512700"/>
          </a:xfrm>
          <a:prstGeom prst="rect">
            <a:avLst/>
          </a:prstGeom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4:notes"/>
          <p:cNvSpPr txBox="1"/>
          <p:nvPr>
            <p:ph idx="1" type="body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24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/>
          <p:nvPr>
            <p:ph idx="1" type="body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-ES"/>
              <a:t>Isabel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-ES"/>
              <a:t>Admisión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-ES"/>
              <a:t>Hubo que baremar, todos los que tienen hermano entraron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-ES"/>
              <a:t>Fechas de admisión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-ES"/>
              <a:t>Colegios les darán informacion</a:t>
            </a:r>
            <a:endParaRPr/>
          </a:p>
        </p:txBody>
      </p:sp>
      <p:sp>
        <p:nvSpPr>
          <p:cNvPr id="102" name="Google Shape;102;p4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0cc043cd3a_0_0:notes"/>
          <p:cNvSpPr txBox="1"/>
          <p:nvPr>
            <p:ph idx="1" type="body"/>
          </p:nvPr>
        </p:nvSpPr>
        <p:spPr>
          <a:xfrm>
            <a:off x="946150" y="4860925"/>
            <a:ext cx="5207100" cy="4605300"/>
          </a:xfrm>
          <a:prstGeom prst="rect">
            <a:avLst/>
          </a:prstGeom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-ES"/>
              <a:t>Isabel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-ES"/>
              <a:t>Admisión solicitud reserva de plaza y confirmación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-ES"/>
              <a:t>Hubo que baremar, todos los que tienen hermano entraron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-ES"/>
              <a:t>Calendario  de adscripción Del jueves 13 al jueves 20 de ENERO inclusive. Solicitud reserva de plaza. 1 Febrero modificación de grupos y centros que deben baremar.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-ES"/>
              <a:t>Colegios les darán información. Los centros Anexo III reserva de plaza hasta 10 de febrero.</a:t>
            </a:r>
            <a:endParaRPr/>
          </a:p>
        </p:txBody>
      </p:sp>
      <p:sp>
        <p:nvSpPr>
          <p:cNvPr id="118" name="Google Shape;118;g10cc043cd3a_0_0:notes"/>
          <p:cNvSpPr/>
          <p:nvPr>
            <p:ph idx="2" type="sldImg"/>
          </p:nvPr>
        </p:nvSpPr>
        <p:spPr>
          <a:xfrm>
            <a:off x="992188" y="768350"/>
            <a:ext cx="5115000" cy="383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/>
          <p:nvPr>
            <p:ph idx="1" type="body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s-ES"/>
              <a:t>Isabel</a:t>
            </a:r>
            <a:endParaRPr/>
          </a:p>
        </p:txBody>
      </p:sp>
      <p:sp>
        <p:nvSpPr>
          <p:cNvPr id="126" name="Google Shape;126;p5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/>
          <p:nvPr>
            <p:ph idx="2" type="sldImg"/>
          </p:nvPr>
        </p:nvSpPr>
        <p:spPr>
          <a:xfrm>
            <a:off x="992188" y="768350"/>
            <a:ext cx="5114925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6" name="Google Shape;136;p8:notes"/>
          <p:cNvSpPr txBox="1"/>
          <p:nvPr>
            <p:ph idx="1" type="body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LP</a:t>
            </a:r>
            <a:endParaRPr/>
          </a:p>
        </p:txBody>
      </p:sp>
      <p:sp>
        <p:nvSpPr>
          <p:cNvPr id="137" name="Google Shape;137;p8:notes"/>
          <p:cNvSpPr txBox="1"/>
          <p:nvPr>
            <p:ph idx="12" type="sldNum"/>
          </p:nvPr>
        </p:nvSpPr>
        <p:spPr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/>
          <p:nvPr>
            <p:ph idx="2" type="sldImg"/>
          </p:nvPr>
        </p:nvSpPr>
        <p:spPr>
          <a:xfrm>
            <a:off x="992188" y="768350"/>
            <a:ext cx="5115000" cy="383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52" name="Google Shape;152;p9:notes"/>
          <p:cNvSpPr txBox="1"/>
          <p:nvPr>
            <p:ph idx="1" type="body"/>
          </p:nvPr>
        </p:nvSpPr>
        <p:spPr>
          <a:xfrm>
            <a:off x="946150" y="4860925"/>
            <a:ext cx="5207100" cy="46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LP</a:t>
            </a:r>
            <a:endParaRPr/>
          </a:p>
        </p:txBody>
      </p:sp>
      <p:sp>
        <p:nvSpPr>
          <p:cNvPr id="153" name="Google Shape;153;p9:notes"/>
          <p:cNvSpPr txBox="1"/>
          <p:nvPr>
            <p:ph idx="12" type="sldNum"/>
          </p:nvPr>
        </p:nvSpPr>
        <p:spPr>
          <a:xfrm>
            <a:off x="4022725" y="9721850"/>
            <a:ext cx="3076500" cy="51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a82c0eed22_0_0:notes"/>
          <p:cNvSpPr/>
          <p:nvPr>
            <p:ph idx="2" type="sldImg"/>
          </p:nvPr>
        </p:nvSpPr>
        <p:spPr>
          <a:xfrm>
            <a:off x="992188" y="768350"/>
            <a:ext cx="5115000" cy="383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a82c0eed22_0_0:notes"/>
          <p:cNvSpPr txBox="1"/>
          <p:nvPr>
            <p:ph idx="1" type="body"/>
          </p:nvPr>
        </p:nvSpPr>
        <p:spPr>
          <a:xfrm>
            <a:off x="946150" y="4860925"/>
            <a:ext cx="5207100" cy="4605300"/>
          </a:xfrm>
          <a:prstGeom prst="rect">
            <a:avLst/>
          </a:prstGeom>
        </p:spPr>
        <p:txBody>
          <a:bodyPr anchorCtr="0" anchor="t" bIns="47375" lIns="94750" spcFirstLastPara="1" rIns="94750" wrap="square" tIns="473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2a82c0eed22_0_0:notes"/>
          <p:cNvSpPr txBox="1"/>
          <p:nvPr>
            <p:ph idx="12" type="sldNum"/>
          </p:nvPr>
        </p:nvSpPr>
        <p:spPr>
          <a:xfrm>
            <a:off x="4022725" y="9721850"/>
            <a:ext cx="3076500" cy="512700"/>
          </a:xfrm>
          <a:prstGeom prst="rect">
            <a:avLst/>
          </a:prstGeom>
        </p:spPr>
        <p:txBody>
          <a:bodyPr anchorCtr="0" anchor="b" bIns="47375" lIns="94750" spcFirstLastPara="1" rIns="94750" wrap="square" tIns="473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>
  <p:cSld name="Solo el título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>
  <p:cSld name="Título y texto vertical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2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>
  <p:cSld name="Dos objeto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25" name="Google Shape;25;p3"/>
          <p:cNvSpPr txBox="1"/>
          <p:nvPr>
            <p:ph type="title"/>
          </p:nvPr>
        </p:nvSpPr>
        <p:spPr>
          <a:xfrm>
            <a:off x="323528" y="-4424"/>
            <a:ext cx="756084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300"/>
              <a:buFont typeface="Arial"/>
              <a:buNone/>
              <a:defRPr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>
  <p:cSld name="Título y objeto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>
  <p:cSld name="Contenido con título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9" name="Google Shape;39;p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4" name="Google Shape;44;p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>
  <p:cSld name="Comparació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8" name="Google Shape;48;p8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0" name="Google Shape;50;p8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>
  <p:cSld name="En blanco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0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0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60" name="Google Shape;60;p1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1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0"/>
            <a:ext cx="9144000" cy="1124744"/>
          </a:xfrm>
          <a:prstGeom prst="snip2DiagRect">
            <a:avLst>
              <a:gd fmla="val 0" name="adj1"/>
              <a:gd fmla="val 16667" name="adj2"/>
            </a:avLst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pic>
        <p:nvPicPr>
          <p:cNvPr id="14" name="Google Shape;14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884368" y="192883"/>
            <a:ext cx="850738" cy="68103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"/>
          <p:cNvSpPr txBox="1"/>
          <p:nvPr/>
        </p:nvSpPr>
        <p:spPr>
          <a:xfrm>
            <a:off x="323528" y="-4424"/>
            <a:ext cx="756084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"/>
          <p:cNvSpPr txBox="1"/>
          <p:nvPr>
            <p:ph type="title"/>
          </p:nvPr>
        </p:nvSpPr>
        <p:spPr>
          <a:xfrm>
            <a:off x="323734" y="0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mail.google.com/mail/u/0?ui=2&amp;ik=2c71b0db78&amp;attid=0.8&amp;permmsgid=msg-f:1785641581618412508&amp;th=18c7df8ec8883bdc&amp;view=att&amp;disp=safe&amp;realattid=18c7de4b4c15f4a5b915" TargetMode="External"/><Relationship Id="rId4" Type="http://schemas.openxmlformats.org/officeDocument/2006/relationships/image" Target="../media/image8.jpg"/><Relationship Id="rId5" Type="http://schemas.openxmlformats.org/officeDocument/2006/relationships/image" Target="../media/image3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Relationship Id="rId4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g"/><Relationship Id="rId4" Type="http://schemas.openxmlformats.org/officeDocument/2006/relationships/image" Target="../media/image3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Relationship Id="rId4" Type="http://schemas.openxmlformats.org/officeDocument/2006/relationships/image" Target="../media/image26.jpg"/><Relationship Id="rId5" Type="http://schemas.openxmlformats.org/officeDocument/2006/relationships/image" Target="../media/image25.jpg"/><Relationship Id="rId6" Type="http://schemas.openxmlformats.org/officeDocument/2006/relationships/image" Target="../media/image24.png"/><Relationship Id="rId7" Type="http://schemas.openxmlformats.org/officeDocument/2006/relationships/image" Target="../media/image33.png"/><Relationship Id="rId8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Relationship Id="rId4" Type="http://schemas.openxmlformats.org/officeDocument/2006/relationships/image" Target="../media/image32.jpg"/><Relationship Id="rId5" Type="http://schemas.openxmlformats.org/officeDocument/2006/relationships/image" Target="../media/image3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jpg"/><Relationship Id="rId4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www.youtube.com/watch?v=aobvU-bPLjs" TargetMode="External"/><Relationship Id="rId4" Type="http://schemas.openxmlformats.org/officeDocument/2006/relationships/image" Target="../media/image35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180907_153432~3" id="79" name="Google Shape;7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851" y="1412875"/>
            <a:ext cx="8424863" cy="47307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3"/>
          <p:cNvSpPr txBox="1"/>
          <p:nvPr/>
        </p:nvSpPr>
        <p:spPr>
          <a:xfrm>
            <a:off x="798075" y="238025"/>
            <a:ext cx="68220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JORNADA DE PUERTAS ABIERTAS.  DICIEMBRE DE 2023 INGLÉS</a:t>
            </a:r>
            <a:endParaRPr b="1"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/>
          <p:nvPr/>
        </p:nvSpPr>
        <p:spPr>
          <a:xfrm>
            <a:off x="415025" y="1462525"/>
            <a:ext cx="4595100" cy="5178000"/>
          </a:xfrm>
          <a:prstGeom prst="roundRect">
            <a:avLst>
              <a:gd fmla="val 6452" name="adj"/>
            </a:avLst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2"/>
          <p:cNvSpPr txBox="1"/>
          <p:nvPr>
            <p:ph idx="1" type="body"/>
          </p:nvPr>
        </p:nvSpPr>
        <p:spPr>
          <a:xfrm>
            <a:off x="405100" y="1452625"/>
            <a:ext cx="4595100" cy="517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89999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2575">
              <a:latin typeface="Arial"/>
              <a:ea typeface="Arial"/>
              <a:cs typeface="Arial"/>
              <a:sym typeface="Arial"/>
            </a:endParaRPr>
          </a:p>
          <a:p>
            <a:pPr indent="-174625" lvl="0" marL="269999" rtl="0" algn="l">
              <a:spcBef>
                <a:spcPts val="750"/>
              </a:spcBef>
              <a:spcAft>
                <a:spcPts val="0"/>
              </a:spcAft>
              <a:buSzPts val="2600"/>
              <a:buChar char="-"/>
            </a:pPr>
            <a:r>
              <a:rPr lang="es-ES" sz="2600"/>
              <a:t>Concurso de fondos de escritorio de Halloween </a:t>
            </a:r>
            <a:endParaRPr sz="2600"/>
          </a:p>
          <a:p>
            <a:pPr indent="-174625" lvl="0" marL="269999" rtl="0" algn="l">
              <a:spcBef>
                <a:spcPts val="0"/>
              </a:spcBef>
              <a:spcAft>
                <a:spcPts val="0"/>
              </a:spcAft>
              <a:buSzPts val="2600"/>
              <a:buChar char="-"/>
            </a:pPr>
            <a:r>
              <a:rPr lang="es-ES" sz="2600"/>
              <a:t>Lectura de historias de terror a los alumnos de 1º ESO por parte de los alumnos de 4º ESO</a:t>
            </a:r>
            <a:endParaRPr sz="2600"/>
          </a:p>
          <a:p>
            <a:pPr indent="0" lvl="0" marL="45720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-9525" lvl="0" marL="269999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1058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https://mail.google.com/mail/u/0?ui=2&amp;ik=2c71b0db78&amp;attid=0.8&amp;permmsgid=msg-f:1785641581618412508&amp;th=18c7df8ec8883bdc&amp;view=att&amp;disp=safe&amp;realattid=18c7de4b4c15f4a5b915</a:t>
            </a:r>
            <a:endParaRPr sz="1058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575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2"/>
          <p:cNvSpPr txBox="1"/>
          <p:nvPr>
            <p:ph idx="4294967295" type="title"/>
          </p:nvPr>
        </p:nvSpPr>
        <p:spPr>
          <a:xfrm>
            <a:off x="0" y="-4424"/>
            <a:ext cx="78843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>
                <a:latin typeface="Arial"/>
                <a:ea typeface="Arial"/>
                <a:cs typeface="Arial"/>
                <a:sym typeface="Arial"/>
              </a:rPr>
              <a:t>Algunas actividades realizadas en la sección bilingüe inglés</a:t>
            </a:r>
            <a:endParaRPr b="1"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2525" y="1473676"/>
            <a:ext cx="3829074" cy="2871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9250" y="4497881"/>
            <a:ext cx="2943626" cy="2207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3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380"/>
              <a:buNone/>
            </a:pPr>
            <a:r>
              <a:rPr b="1" lang="es-ES" sz="2380"/>
              <a:t>Modelo BRIT (FRANCÉS)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380"/>
              <a:buNone/>
            </a:pPr>
            <a:r>
              <a:rPr lang="es-ES" sz="2380"/>
              <a:t>Contamos cada año con un Auxiliar de conversación.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380"/>
              <a:buNone/>
            </a:pPr>
            <a:r>
              <a:t/>
            </a:r>
            <a:endParaRPr sz="2380"/>
          </a:p>
          <a:p>
            <a:pPr indent="0" lvl="0" marL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380"/>
              <a:buNone/>
            </a:pPr>
            <a:r>
              <a:rPr lang="es-ES" sz="2380"/>
              <a:t>Porcentaje del currículo cursado en otro idioma: 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380"/>
              <a:buNone/>
            </a:pPr>
            <a:r>
              <a:t/>
            </a:r>
            <a:endParaRPr sz="2380"/>
          </a:p>
          <a:p>
            <a:pPr indent="0" lvl="0" marL="0" rtl="0" algn="ctr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3655"/>
              <a:buNone/>
            </a:pPr>
            <a:r>
              <a:rPr lang="es-ES" sz="3655"/>
              <a:t>40,16%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380"/>
              <a:buNone/>
            </a:pPr>
            <a:r>
              <a:t/>
            </a:r>
            <a:endParaRPr sz="2380"/>
          </a:p>
          <a:p>
            <a:pPr indent="0" lvl="0" marL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380"/>
              <a:buNone/>
            </a:pPr>
            <a:r>
              <a:rPr lang="es-ES" sz="2380"/>
              <a:t>Esto incluye francés como optativa durante todo la ESO más la asignatura de Inglés.</a:t>
            </a:r>
            <a:endParaRPr/>
          </a:p>
          <a:p>
            <a:pPr indent="-20320" lvl="0" marL="171450" rtl="0" algn="just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380"/>
              <a:buFont typeface="Noto Sans Symbols"/>
              <a:buNone/>
            </a:pPr>
            <a:r>
              <a:t/>
            </a:r>
            <a:endParaRPr sz="2380"/>
          </a:p>
        </p:txBody>
      </p:sp>
      <p:grpSp>
        <p:nvGrpSpPr>
          <p:cNvPr id="201" name="Google Shape;201;p23"/>
          <p:cNvGrpSpPr/>
          <p:nvPr/>
        </p:nvGrpSpPr>
        <p:grpSpPr>
          <a:xfrm>
            <a:off x="4629150" y="1952577"/>
            <a:ext cx="3886199" cy="2717622"/>
            <a:chOff x="0" y="126952"/>
            <a:chExt cx="3886199" cy="2717622"/>
          </a:xfrm>
        </p:grpSpPr>
        <p:sp>
          <p:nvSpPr>
            <p:cNvPr id="202" name="Google Shape;202;p23"/>
            <p:cNvSpPr/>
            <p:nvPr/>
          </p:nvSpPr>
          <p:spPr>
            <a:xfrm>
              <a:off x="777239" y="126952"/>
              <a:ext cx="3108960" cy="2717622"/>
            </a:xfrm>
            <a:prstGeom prst="rightArrow">
              <a:avLst>
                <a:gd fmla="val 70000" name="adj1"/>
                <a:gd fmla="val 50000" name="adj2"/>
              </a:avLst>
            </a:prstGeom>
            <a:solidFill>
              <a:srgbClr val="CFDEEF">
                <a:alpha val="89803"/>
              </a:srgbClr>
            </a:solidFill>
            <a:ln cap="flat" cmpd="sng" w="12700">
              <a:solidFill>
                <a:srgbClr val="CFDEEF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3"/>
            <p:cNvSpPr txBox="1"/>
            <p:nvPr/>
          </p:nvSpPr>
          <p:spPr>
            <a:xfrm>
              <a:off x="1554479" y="534595"/>
              <a:ext cx="1515618" cy="19023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55875" spcFirstLastPara="1" rIns="27925" wrap="square" tIns="1395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alibri"/>
                <a:buChar char="•"/>
              </a:pPr>
              <a:r>
                <a:rPr b="0" i="0" lang="es-ES" sz="2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Geografía e historia</a:t>
              </a:r>
              <a:endPara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3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alibri"/>
                <a:buChar char="•"/>
              </a:pPr>
              <a:r>
                <a:rPr b="0" i="0" lang="es-ES" sz="2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Educación plástica y visual</a:t>
              </a:r>
              <a:endPara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0" y="708523"/>
              <a:ext cx="1554480" cy="1554480"/>
            </a:xfrm>
            <a:prstGeom prst="ellipse">
              <a:avLst/>
            </a:prstGeom>
            <a:solidFill>
              <a:srgbClr val="599BD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3"/>
            <p:cNvSpPr txBox="1"/>
            <p:nvPr/>
          </p:nvSpPr>
          <p:spPr>
            <a:xfrm>
              <a:off x="227648" y="936171"/>
              <a:ext cx="1099184" cy="10991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1º ESO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6" name="Google Shape;206;p23"/>
          <p:cNvSpPr txBox="1"/>
          <p:nvPr>
            <p:ph type="title"/>
          </p:nvPr>
        </p:nvSpPr>
        <p:spPr>
          <a:xfrm>
            <a:off x="323528" y="-4424"/>
            <a:ext cx="756084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es-ES" sz="3600">
                <a:solidFill>
                  <a:schemeClr val="lt1"/>
                </a:solidFill>
              </a:rPr>
              <a:t>PROGRAMA BILINGÜE FRANCÉS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207" name="Google Shape;207;p23"/>
          <p:cNvSpPr txBox="1"/>
          <p:nvPr/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I.E.S. LA AZUCARERA - ZARAGOZA</a:t>
            </a:r>
            <a:endParaRPr b="1" i="1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Bandera de francia Stock de Foto gratis - Public Domain ..." id="208" name="Google Shape;20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12360" y="3560758"/>
            <a:ext cx="1265262" cy="88107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3"/>
          <p:cNvSpPr/>
          <p:nvPr/>
        </p:nvSpPr>
        <p:spPr>
          <a:xfrm>
            <a:off x="4629150" y="4797152"/>
            <a:ext cx="3975298" cy="9144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Dos séptimas horas en 1º de la ESO, salen a las 15:10.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3"/>
          <p:cNvSpPr/>
          <p:nvPr/>
        </p:nvSpPr>
        <p:spPr>
          <a:xfrm>
            <a:off x="1331640" y="3933056"/>
            <a:ext cx="1944216" cy="792088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40,16%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4"/>
          <p:cNvSpPr txBox="1"/>
          <p:nvPr>
            <p:ph idx="1" type="body"/>
          </p:nvPr>
        </p:nvSpPr>
        <p:spPr>
          <a:xfrm>
            <a:off x="409425" y="1547125"/>
            <a:ext cx="3886200" cy="48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380"/>
              <a:buNone/>
            </a:pPr>
            <a:r>
              <a:rPr lang="es-ES"/>
              <a:t>Sección bilingüe desde 2014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38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380"/>
              <a:buNone/>
            </a:pPr>
            <a:r>
              <a:rPr b="1" lang="es-ES"/>
              <a:t>Sello de calidad para la enseñanza bilingüe francófona</a:t>
            </a:r>
            <a:r>
              <a:rPr lang="es-ES"/>
              <a:t> (2021), concedido por el Ministerio de Asuntos Exteriores francés</a:t>
            </a:r>
            <a:endParaRPr/>
          </a:p>
          <a:p>
            <a:pPr indent="-20320" lvl="0" marL="171450" rtl="0" algn="just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380"/>
              <a:buFont typeface="Noto Sans Symbols"/>
              <a:buNone/>
            </a:pPr>
            <a:r>
              <a:t/>
            </a:r>
            <a:endParaRPr sz="2380"/>
          </a:p>
        </p:txBody>
      </p:sp>
      <p:pic>
        <p:nvPicPr>
          <p:cNvPr descr="Bandera de francia Stock de Foto gratis - Public Domain ..." id="217" name="Google Shape;21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78738" y="5976929"/>
            <a:ext cx="1265262" cy="8810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" name="Google Shape;218;p24"/>
          <p:cNvGrpSpPr/>
          <p:nvPr/>
        </p:nvGrpSpPr>
        <p:grpSpPr>
          <a:xfrm>
            <a:off x="4629150" y="1825940"/>
            <a:ext cx="3886198" cy="4350706"/>
            <a:chOff x="0" y="315"/>
            <a:chExt cx="3886198" cy="4350706"/>
          </a:xfrm>
        </p:grpSpPr>
        <p:sp>
          <p:nvSpPr>
            <p:cNvPr id="219" name="Google Shape;219;p24"/>
            <p:cNvSpPr/>
            <p:nvPr/>
          </p:nvSpPr>
          <p:spPr>
            <a:xfrm rot="5400000">
              <a:off x="-179747" y="180063"/>
              <a:ext cx="1198317" cy="838822"/>
            </a:xfrm>
            <a:prstGeom prst="chevron">
              <a:avLst>
                <a:gd fmla="val 50000" name="adj"/>
              </a:avLst>
            </a:prstGeom>
            <a:solidFill>
              <a:srgbClr val="599BD5"/>
            </a:solidFill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24"/>
            <p:cNvSpPr txBox="1"/>
            <p:nvPr/>
          </p:nvSpPr>
          <p:spPr>
            <a:xfrm>
              <a:off x="1" y="419726"/>
              <a:ext cx="838822" cy="3594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1º ESO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24"/>
            <p:cNvSpPr/>
            <p:nvPr/>
          </p:nvSpPr>
          <p:spPr>
            <a:xfrm rot="5400000">
              <a:off x="1973057" y="-1133920"/>
              <a:ext cx="778906" cy="3047377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24"/>
            <p:cNvSpPr txBox="1"/>
            <p:nvPr/>
          </p:nvSpPr>
          <p:spPr>
            <a:xfrm>
              <a:off x="838822" y="38338"/>
              <a:ext cx="3009354" cy="7028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050" lIns="135125" spcFirstLastPara="1" rIns="12050" wrap="square" tIns="12050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b="0" i="0" lang="es-E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Geografía e historia</a:t>
              </a:r>
              <a:endPara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b="0" i="0" lang="es-E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Educación plástica y visual</a:t>
              </a:r>
              <a:endPara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4"/>
            <p:cNvSpPr/>
            <p:nvPr/>
          </p:nvSpPr>
          <p:spPr>
            <a:xfrm rot="5400000">
              <a:off x="-179747" y="1230859"/>
              <a:ext cx="1198317" cy="838822"/>
            </a:xfrm>
            <a:prstGeom prst="chevron">
              <a:avLst>
                <a:gd fmla="val 50000" name="adj"/>
              </a:avLst>
            </a:prstGeom>
            <a:solidFill>
              <a:srgbClr val="599BD5"/>
            </a:solidFill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4"/>
            <p:cNvSpPr txBox="1"/>
            <p:nvPr/>
          </p:nvSpPr>
          <p:spPr>
            <a:xfrm>
              <a:off x="1" y="1470522"/>
              <a:ext cx="838822" cy="3594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2º ESO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24"/>
            <p:cNvSpPr/>
            <p:nvPr/>
          </p:nvSpPr>
          <p:spPr>
            <a:xfrm rot="5400000">
              <a:off x="1973057" y="-83123"/>
              <a:ext cx="778906" cy="3047377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24"/>
            <p:cNvSpPr txBox="1"/>
            <p:nvPr/>
          </p:nvSpPr>
          <p:spPr>
            <a:xfrm>
              <a:off x="838822" y="1089135"/>
              <a:ext cx="3009354" cy="7028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050" lIns="135125" spcFirstLastPara="1" rIns="12050" wrap="square" tIns="12050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b="0" i="0" lang="es-E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Matemáticas</a:t>
              </a:r>
              <a:endPara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b="0" i="0" lang="es-E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Educación Física</a:t>
              </a:r>
              <a:endPara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24"/>
            <p:cNvSpPr/>
            <p:nvPr/>
          </p:nvSpPr>
          <p:spPr>
            <a:xfrm rot="5400000">
              <a:off x="-179747" y="2281656"/>
              <a:ext cx="1198317" cy="838822"/>
            </a:xfrm>
            <a:prstGeom prst="chevron">
              <a:avLst>
                <a:gd fmla="val 50000" name="adj"/>
              </a:avLst>
            </a:prstGeom>
            <a:solidFill>
              <a:srgbClr val="599BD5"/>
            </a:solidFill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24"/>
            <p:cNvSpPr txBox="1"/>
            <p:nvPr/>
          </p:nvSpPr>
          <p:spPr>
            <a:xfrm>
              <a:off x="1" y="2521319"/>
              <a:ext cx="838822" cy="3594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3º ESO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4"/>
            <p:cNvSpPr/>
            <p:nvPr/>
          </p:nvSpPr>
          <p:spPr>
            <a:xfrm rot="5400000">
              <a:off x="1973057" y="967672"/>
              <a:ext cx="778906" cy="3047377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24"/>
            <p:cNvSpPr txBox="1"/>
            <p:nvPr/>
          </p:nvSpPr>
          <p:spPr>
            <a:xfrm>
              <a:off x="838822" y="2139931"/>
              <a:ext cx="3009354" cy="7028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050" lIns="135125" spcFirstLastPara="1" rIns="12050" wrap="square" tIns="12050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b="0" i="0" lang="es-E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Música</a:t>
              </a:r>
              <a:endPara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b="0" i="0" lang="es-E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Educación Física</a:t>
              </a:r>
              <a:endPara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24"/>
            <p:cNvSpPr/>
            <p:nvPr/>
          </p:nvSpPr>
          <p:spPr>
            <a:xfrm rot="5400000">
              <a:off x="-179747" y="3332452"/>
              <a:ext cx="1198317" cy="838822"/>
            </a:xfrm>
            <a:prstGeom prst="chevron">
              <a:avLst>
                <a:gd fmla="val 50000" name="adj"/>
              </a:avLst>
            </a:prstGeom>
            <a:solidFill>
              <a:srgbClr val="599BD5"/>
            </a:solidFill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24"/>
            <p:cNvSpPr txBox="1"/>
            <p:nvPr/>
          </p:nvSpPr>
          <p:spPr>
            <a:xfrm>
              <a:off x="1" y="3572115"/>
              <a:ext cx="838822" cy="3594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4º ESO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24"/>
            <p:cNvSpPr/>
            <p:nvPr/>
          </p:nvSpPr>
          <p:spPr>
            <a:xfrm rot="5400000">
              <a:off x="1973057" y="2018469"/>
              <a:ext cx="778906" cy="3047377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24"/>
            <p:cNvSpPr txBox="1"/>
            <p:nvPr/>
          </p:nvSpPr>
          <p:spPr>
            <a:xfrm>
              <a:off x="838822" y="3190728"/>
              <a:ext cx="3009354" cy="7028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050" lIns="135125" spcFirstLastPara="1" rIns="12050" wrap="square" tIns="12050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b="0" i="0" lang="es-E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Geografía e historia</a:t>
              </a:r>
              <a:endPara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5" name="Google Shape;235;p24"/>
          <p:cNvSpPr txBox="1"/>
          <p:nvPr>
            <p:ph type="title"/>
          </p:nvPr>
        </p:nvSpPr>
        <p:spPr>
          <a:xfrm>
            <a:off x="323528" y="-4424"/>
            <a:ext cx="756084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es-ES" sz="3600">
                <a:solidFill>
                  <a:schemeClr val="lt1"/>
                </a:solidFill>
              </a:rPr>
              <a:t>PROGRAMA BILINGÜE FRANCÉS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236" name="Google Shape;236;p24"/>
          <p:cNvSpPr txBox="1"/>
          <p:nvPr/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I.E.S. LA AZUCARERA - ZARAGOZA</a:t>
            </a:r>
            <a:endParaRPr b="1" i="1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3797" y="3658975"/>
            <a:ext cx="2697450" cy="269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5"/>
          <p:cNvPicPr preferRelativeResize="0"/>
          <p:nvPr/>
        </p:nvPicPr>
        <p:blipFill rotWithShape="1">
          <a:blip r:embed="rId3">
            <a:alphaModFix/>
          </a:blip>
          <a:srcRect b="0" l="0" r="0" t="12820"/>
          <a:stretch/>
        </p:blipFill>
        <p:spPr>
          <a:xfrm>
            <a:off x="493832" y="2732317"/>
            <a:ext cx="3714776" cy="2428892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5"/>
          <p:cNvSpPr txBox="1"/>
          <p:nvPr>
            <p:ph idx="4294967295" type="title"/>
          </p:nvPr>
        </p:nvSpPr>
        <p:spPr>
          <a:xfrm>
            <a:off x="0" y="-4424"/>
            <a:ext cx="785814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s-E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INSTALACIONES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4" name="Google Shape;244;p25"/>
          <p:cNvSpPr txBox="1"/>
          <p:nvPr>
            <p:ph idx="1" type="body"/>
          </p:nvPr>
        </p:nvSpPr>
        <p:spPr>
          <a:xfrm>
            <a:off x="436682" y="1599586"/>
            <a:ext cx="8229600" cy="7319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s-ES" sz="2400"/>
              <a:t>El IES tiene dos edificios de reciente construcción y dos patios de recreo separados por un hall.</a:t>
            </a:r>
            <a:endParaRPr sz="2400"/>
          </a:p>
          <a:p>
            <a:pPr indent="-171450" lvl="0" marL="171450" rtl="0" algn="ctr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/>
          </a:p>
          <a:p>
            <a:pPr indent="-171450" lvl="0" marL="171450" rtl="0" algn="ctr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/>
          </a:p>
        </p:txBody>
      </p:sp>
      <p:pic>
        <p:nvPicPr>
          <p:cNvPr id="245" name="Google Shape;245;p25"/>
          <p:cNvPicPr preferRelativeResize="0"/>
          <p:nvPr/>
        </p:nvPicPr>
        <p:blipFill rotWithShape="1">
          <a:blip r:embed="rId4">
            <a:alphaModFix/>
          </a:blip>
          <a:srcRect b="0" l="0" r="0" t="13230"/>
          <a:stretch/>
        </p:blipFill>
        <p:spPr>
          <a:xfrm>
            <a:off x="4954554" y="2749447"/>
            <a:ext cx="3732276" cy="2428892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5"/>
          <p:cNvSpPr txBox="1"/>
          <p:nvPr/>
        </p:nvSpPr>
        <p:spPr>
          <a:xfrm>
            <a:off x="3028950" y="6492899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r>
              <a:rPr b="1" i="1" lang="es-E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I.E.S. LA AZUCARERA - ZARAGOZA</a:t>
            </a:r>
            <a:endParaRPr b="1" i="1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6"/>
          <p:cNvPicPr preferRelativeResize="0"/>
          <p:nvPr/>
        </p:nvPicPr>
        <p:blipFill rotWithShape="1">
          <a:blip r:embed="rId3">
            <a:alphaModFix/>
          </a:blip>
          <a:srcRect b="0" l="49480" r="0" t="0"/>
          <a:stretch/>
        </p:blipFill>
        <p:spPr>
          <a:xfrm>
            <a:off x="4806853" y="1142984"/>
            <a:ext cx="4157635" cy="5486401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6"/>
          <p:cNvSpPr txBox="1"/>
          <p:nvPr>
            <p:ph idx="4294967295" type="title"/>
          </p:nvPr>
        </p:nvSpPr>
        <p:spPr>
          <a:xfrm>
            <a:off x="0" y="-4423"/>
            <a:ext cx="7858148" cy="11474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lang="es-ES" sz="3600">
                <a:solidFill>
                  <a:schemeClr val="lt1"/>
                </a:solidFill>
              </a:rPr>
              <a:t>DOTACIÓN</a:t>
            </a:r>
            <a:r>
              <a:rPr b="1" lang="es-ES" sz="3600">
                <a:solidFill>
                  <a:schemeClr val="lt1"/>
                </a:solidFill>
              </a:rPr>
              <a:t> INFORMÁTICA</a:t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253" name="Google Shape;253;p26"/>
          <p:cNvSpPr txBox="1"/>
          <p:nvPr>
            <p:ph idx="1" type="body"/>
          </p:nvPr>
        </p:nvSpPr>
        <p:spPr>
          <a:xfrm>
            <a:off x="457200" y="1357298"/>
            <a:ext cx="4114800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4150" lvl="0" marL="1714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900"/>
              <a:buFont typeface="Noto Sans Symbols"/>
              <a:buChar char="⮚"/>
            </a:pPr>
            <a:r>
              <a:rPr lang="es-ES" sz="2900"/>
              <a:t>Las herramientas TIC y la </a:t>
            </a:r>
            <a:r>
              <a:rPr lang="es-ES" sz="2900"/>
              <a:t>competencia</a:t>
            </a:r>
            <a:r>
              <a:rPr lang="es-ES" sz="2900"/>
              <a:t> digital son una prioridad educativa para el centro</a:t>
            </a:r>
            <a:endParaRPr sz="2900"/>
          </a:p>
          <a:p>
            <a:pPr indent="0" lvl="0" marL="1714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/>
          </a:p>
          <a:p>
            <a:pPr indent="-184150" lvl="0" marL="1714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900"/>
              <a:buFont typeface="Noto Sans Symbols"/>
              <a:buChar char="⮚"/>
            </a:pPr>
            <a:r>
              <a:rPr lang="es-ES" sz="2900"/>
              <a:t>5 salas de informática</a:t>
            </a:r>
            <a:endParaRPr sz="2900"/>
          </a:p>
          <a:p>
            <a:pPr indent="-171450" lvl="0" marL="171450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t/>
            </a:r>
            <a:endParaRPr sz="2900"/>
          </a:p>
          <a:p>
            <a:pPr indent="-184150" lvl="0" marL="171450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900"/>
              <a:buFont typeface="Noto Sans Symbols"/>
              <a:buChar char="⮚"/>
            </a:pPr>
            <a:r>
              <a:rPr lang="es-ES" sz="2900">
                <a:solidFill>
                  <a:srgbClr val="000000"/>
                </a:solidFill>
              </a:rPr>
              <a:t>3 carros de ordenadores </a:t>
            </a:r>
            <a:r>
              <a:rPr lang="es-ES" sz="2900">
                <a:solidFill>
                  <a:srgbClr val="000000"/>
                </a:solidFill>
              </a:rPr>
              <a:t>portátiles para utilizar en cualquier aula.</a:t>
            </a:r>
            <a:endParaRPr sz="1800"/>
          </a:p>
          <a:p>
            <a:pPr indent="-38100" lvl="0" marL="171450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800"/>
          </a:p>
          <a:p>
            <a:pPr indent="-38100" lvl="0" marL="171450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800"/>
          </a:p>
        </p:txBody>
      </p:sp>
      <p:sp>
        <p:nvSpPr>
          <p:cNvPr id="254" name="Google Shape;254;p26"/>
          <p:cNvSpPr txBox="1"/>
          <p:nvPr/>
        </p:nvSpPr>
        <p:spPr>
          <a:xfrm>
            <a:off x="3028950" y="6592267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r>
              <a:rPr b="1" i="1" lang="es-E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I.E.S. LA AZUCARERA - ZARAGOZA</a:t>
            </a:r>
            <a:endParaRPr b="1" i="1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7"/>
          <p:cNvSpPr txBox="1"/>
          <p:nvPr>
            <p:ph idx="1" type="body"/>
          </p:nvPr>
        </p:nvSpPr>
        <p:spPr>
          <a:xfrm>
            <a:off x="628650" y="2420875"/>
            <a:ext cx="5311500" cy="44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8910" lvl="0" marL="1714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660"/>
              <a:buFont typeface="Noto Sans Symbols"/>
              <a:buChar char="⮚"/>
            </a:pPr>
            <a:r>
              <a:rPr lang="es-ES" sz="2660"/>
              <a:t>Plataforma SIGAD.</a:t>
            </a:r>
            <a:endParaRPr sz="1800"/>
          </a:p>
          <a:p>
            <a:pPr indent="0" lvl="0" marL="171450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960"/>
              <a:buFont typeface="Noto Sans Symbols"/>
              <a:buNone/>
            </a:pPr>
            <a:r>
              <a:t/>
            </a:r>
            <a:endParaRPr sz="2660"/>
          </a:p>
          <a:p>
            <a:pPr indent="-168910" lvl="0" marL="171450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660"/>
              <a:buFont typeface="Noto Sans Symbols"/>
              <a:buChar char="⮚"/>
            </a:pPr>
            <a:r>
              <a:rPr lang="es-ES" sz="2660"/>
              <a:t>Aplicación Tok App.</a:t>
            </a:r>
            <a:endParaRPr sz="1800"/>
          </a:p>
          <a:p>
            <a:pPr indent="0" lvl="0" marL="171450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960"/>
              <a:buFont typeface="Noto Sans Symbols"/>
              <a:buNone/>
            </a:pPr>
            <a:r>
              <a:t/>
            </a:r>
            <a:endParaRPr sz="2660"/>
          </a:p>
          <a:p>
            <a:pPr indent="-168910" lvl="0" marL="171450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660"/>
              <a:buFont typeface="Noto Sans Symbols"/>
              <a:buChar char="⮚"/>
            </a:pPr>
            <a:r>
              <a:rPr lang="es-ES" sz="2660"/>
              <a:t>Página web del centro.</a:t>
            </a:r>
            <a:endParaRPr sz="1800"/>
          </a:p>
          <a:p>
            <a:pPr indent="0" lvl="0" marL="171450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960"/>
              <a:buFont typeface="Noto Sans Symbols"/>
              <a:buNone/>
            </a:pPr>
            <a:r>
              <a:t/>
            </a:r>
            <a:endParaRPr sz="2660"/>
          </a:p>
          <a:p>
            <a:pPr indent="-168910" lvl="0" marL="171450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660"/>
              <a:buFont typeface="Noto Sans Symbols"/>
              <a:buChar char="⮚"/>
            </a:pPr>
            <a:r>
              <a:rPr lang="es-ES" sz="2660"/>
              <a:t>Suite Google profesores y alumnos.</a:t>
            </a:r>
            <a:endParaRPr sz="2660"/>
          </a:p>
          <a:p>
            <a:pPr indent="0" lvl="0" marL="171450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sz="2660"/>
          </a:p>
          <a:p>
            <a:pPr indent="-168910" lvl="0" marL="171450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SzPts val="2660"/>
              <a:buChar char="⮚"/>
            </a:pPr>
            <a:r>
              <a:rPr lang="es-ES" sz="2660"/>
              <a:t>Facebook, Twitter(@IesAzucarera), Instagram(@ieslaazucarera)</a:t>
            </a:r>
            <a:endParaRPr sz="2660"/>
          </a:p>
          <a:p>
            <a:pPr indent="0" lvl="0" marL="0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960"/>
              <a:buNone/>
            </a:pPr>
            <a:r>
              <a:t/>
            </a:r>
            <a:endParaRPr sz="2660"/>
          </a:p>
        </p:txBody>
      </p:sp>
      <p:grpSp>
        <p:nvGrpSpPr>
          <p:cNvPr id="260" name="Google Shape;260;p27"/>
          <p:cNvGrpSpPr/>
          <p:nvPr/>
        </p:nvGrpSpPr>
        <p:grpSpPr>
          <a:xfrm>
            <a:off x="4694583" y="2421258"/>
            <a:ext cx="3755332" cy="3755332"/>
            <a:chOff x="65433" y="371"/>
            <a:chExt cx="3755332" cy="3755332"/>
          </a:xfrm>
        </p:grpSpPr>
        <p:sp>
          <p:nvSpPr>
            <p:cNvPr id="261" name="Google Shape;261;p27"/>
            <p:cNvSpPr/>
            <p:nvPr/>
          </p:nvSpPr>
          <p:spPr>
            <a:xfrm>
              <a:off x="901375" y="836313"/>
              <a:ext cx="2083448" cy="2083448"/>
            </a:xfrm>
            <a:prstGeom prst="ellipse">
              <a:avLst/>
            </a:prstGeom>
            <a:gradFill>
              <a:gsLst>
                <a:gs pos="0">
                  <a:srgbClr val="AFCAE9">
                    <a:alpha val="49803"/>
                  </a:srgbClr>
                </a:gs>
                <a:gs pos="50000">
                  <a:srgbClr val="A0C1E4">
                    <a:alpha val="49803"/>
                  </a:srgbClr>
                </a:gs>
                <a:gs pos="100000">
                  <a:srgbClr val="8FB8E4">
                    <a:alpha val="49803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27"/>
            <p:cNvSpPr txBox="1"/>
            <p:nvPr/>
          </p:nvSpPr>
          <p:spPr>
            <a:xfrm>
              <a:off x="1206489" y="1141427"/>
              <a:ext cx="1473220" cy="147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2550" lIns="82550" spcFirstLastPara="1" rIns="82550" wrap="square" tIns="82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6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6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27"/>
            <p:cNvSpPr/>
            <p:nvPr/>
          </p:nvSpPr>
          <p:spPr>
            <a:xfrm>
              <a:off x="1422237" y="371"/>
              <a:ext cx="1041724" cy="1041724"/>
            </a:xfrm>
            <a:prstGeom prst="ellipse">
              <a:avLst/>
            </a:prstGeom>
            <a:gradFill>
              <a:gsLst>
                <a:gs pos="0">
                  <a:srgbClr val="AFCAE9">
                    <a:alpha val="49803"/>
                  </a:srgbClr>
                </a:gs>
                <a:gs pos="50000">
                  <a:srgbClr val="A0C1E4">
                    <a:alpha val="49803"/>
                  </a:srgbClr>
                </a:gs>
                <a:gs pos="100000">
                  <a:srgbClr val="8FB8E4">
                    <a:alpha val="49803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27"/>
            <p:cNvSpPr txBox="1"/>
            <p:nvPr/>
          </p:nvSpPr>
          <p:spPr>
            <a:xfrm>
              <a:off x="1574794" y="152928"/>
              <a:ext cx="736610" cy="7366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75" lIns="55875" spcFirstLastPara="1" rIns="55875" wrap="square" tIns="558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4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27"/>
            <p:cNvSpPr/>
            <p:nvPr/>
          </p:nvSpPr>
          <p:spPr>
            <a:xfrm>
              <a:off x="2779041" y="1357175"/>
              <a:ext cx="1041724" cy="1041724"/>
            </a:xfrm>
            <a:prstGeom prst="ellipse">
              <a:avLst/>
            </a:prstGeom>
            <a:gradFill>
              <a:gsLst>
                <a:gs pos="0">
                  <a:srgbClr val="AFCAE9">
                    <a:alpha val="49803"/>
                  </a:srgbClr>
                </a:gs>
                <a:gs pos="50000">
                  <a:srgbClr val="A0C1E4">
                    <a:alpha val="49803"/>
                  </a:srgbClr>
                </a:gs>
                <a:gs pos="100000">
                  <a:srgbClr val="8FB8E4">
                    <a:alpha val="49803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27"/>
            <p:cNvSpPr txBox="1"/>
            <p:nvPr/>
          </p:nvSpPr>
          <p:spPr>
            <a:xfrm>
              <a:off x="2931598" y="1509732"/>
              <a:ext cx="736610" cy="7366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75" lIns="55875" spcFirstLastPara="1" rIns="55875" wrap="square" tIns="558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4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27"/>
            <p:cNvSpPr/>
            <p:nvPr/>
          </p:nvSpPr>
          <p:spPr>
            <a:xfrm>
              <a:off x="1422237" y="2713979"/>
              <a:ext cx="1041724" cy="1041724"/>
            </a:xfrm>
            <a:prstGeom prst="ellipse">
              <a:avLst/>
            </a:prstGeom>
            <a:gradFill>
              <a:gsLst>
                <a:gs pos="0">
                  <a:srgbClr val="AFCAE9">
                    <a:alpha val="49803"/>
                  </a:srgbClr>
                </a:gs>
                <a:gs pos="50000">
                  <a:srgbClr val="A0C1E4">
                    <a:alpha val="49803"/>
                  </a:srgbClr>
                </a:gs>
                <a:gs pos="100000">
                  <a:srgbClr val="8FB8E4">
                    <a:alpha val="49803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27"/>
            <p:cNvSpPr txBox="1"/>
            <p:nvPr/>
          </p:nvSpPr>
          <p:spPr>
            <a:xfrm>
              <a:off x="1574794" y="2866536"/>
              <a:ext cx="736610" cy="7366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75" lIns="55875" spcFirstLastPara="1" rIns="55875" wrap="square" tIns="558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4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27"/>
            <p:cNvSpPr/>
            <p:nvPr/>
          </p:nvSpPr>
          <p:spPr>
            <a:xfrm>
              <a:off x="65433" y="1357175"/>
              <a:ext cx="1041724" cy="1041724"/>
            </a:xfrm>
            <a:prstGeom prst="ellipse">
              <a:avLst/>
            </a:prstGeom>
            <a:gradFill>
              <a:gsLst>
                <a:gs pos="0">
                  <a:srgbClr val="AFCAE9">
                    <a:alpha val="49803"/>
                  </a:srgbClr>
                </a:gs>
                <a:gs pos="50000">
                  <a:srgbClr val="A0C1E4">
                    <a:alpha val="49803"/>
                  </a:srgbClr>
                </a:gs>
                <a:gs pos="100000">
                  <a:srgbClr val="8FB8E4">
                    <a:alpha val="49803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27"/>
            <p:cNvSpPr txBox="1"/>
            <p:nvPr/>
          </p:nvSpPr>
          <p:spPr>
            <a:xfrm>
              <a:off x="217990" y="1509732"/>
              <a:ext cx="736610" cy="7366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75" lIns="55875" spcFirstLastPara="1" rIns="55875" wrap="square" tIns="558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4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1" name="Google Shape;271;p27"/>
          <p:cNvSpPr txBox="1"/>
          <p:nvPr>
            <p:ph type="title"/>
          </p:nvPr>
        </p:nvSpPr>
        <p:spPr>
          <a:xfrm>
            <a:off x="323528" y="-4424"/>
            <a:ext cx="756084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es-ES" sz="3600">
                <a:solidFill>
                  <a:schemeClr val="lt1"/>
                </a:solidFill>
              </a:rPr>
              <a:t>Comunicación con las familias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272" name="Google Shape;272;p27"/>
          <p:cNvSpPr txBox="1"/>
          <p:nvPr/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I.E.S. LA AZUCARERA - ZARAGOZA</a:t>
            </a:r>
            <a:endParaRPr b="1" i="1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5036" y="4050128"/>
            <a:ext cx="1273833" cy="497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152" y="2656614"/>
            <a:ext cx="1212928" cy="495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04677" y="3860520"/>
            <a:ext cx="883877" cy="876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16640" y="5301208"/>
            <a:ext cx="711219" cy="71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24328" y="3906851"/>
            <a:ext cx="924253" cy="694784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7"/>
          <p:cNvSpPr txBox="1"/>
          <p:nvPr/>
        </p:nvSpPr>
        <p:spPr>
          <a:xfrm>
            <a:off x="628650" y="1321139"/>
            <a:ext cx="78867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comunicación familias-equipos docentes es una prioridad y uno de los pilares del éxito del proceso educativo.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8"/>
          <p:cNvSpPr/>
          <p:nvPr>
            <p:ph idx="1" type="body"/>
          </p:nvPr>
        </p:nvSpPr>
        <p:spPr>
          <a:xfrm>
            <a:off x="628650" y="1556792"/>
            <a:ext cx="3886200" cy="4620171"/>
          </a:xfrm>
          <a:prstGeom prst="roundRect">
            <a:avLst>
              <a:gd fmla="val 7843" name="adj"/>
            </a:avLst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000"/>
              <a:buNone/>
            </a:pPr>
            <a:r>
              <a:rPr b="1" lang="es-ES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Departamento de Orientación</a:t>
            </a:r>
            <a:endParaRPr/>
          </a:p>
          <a:p>
            <a:pPr indent="-171450" lvl="0" marL="171450" rtl="0" algn="just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300"/>
              <a:buChar char="•"/>
            </a:pPr>
            <a:r>
              <a:rPr lang="es-E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orientador educativo.</a:t>
            </a:r>
            <a:endParaRPr/>
          </a:p>
          <a:p>
            <a:pPr indent="-171450" lvl="0" marL="171450" rtl="0" algn="just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300"/>
              <a:buChar char="•"/>
            </a:pPr>
            <a:r>
              <a:rPr lang="es-E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 trabajadora social.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300"/>
              <a:buChar char="•"/>
            </a:pPr>
            <a:r>
              <a:rPr lang="es-E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Dos maestros de pedagogía terapéutica.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300"/>
              <a:buChar char="•"/>
            </a:pPr>
            <a:r>
              <a:rPr lang="es-ES" sz="2300"/>
              <a:t> Dos profesoras del Programa de Diversificación Curricular DC (3º y 4º).</a:t>
            </a:r>
            <a:endParaRPr sz="2300"/>
          </a:p>
          <a:p>
            <a:pPr indent="-44450" lvl="1" marL="514350" rtl="0" algn="just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F5496"/>
              </a:buClr>
              <a:buSzPts val="2000"/>
              <a:buFont typeface="Noto Sans Symbols"/>
              <a:buNone/>
            </a:pPr>
            <a:r>
              <a:t/>
            </a:r>
            <a:endParaRPr sz="2000"/>
          </a:p>
          <a:p>
            <a:pPr indent="-44450" lvl="1" marL="514350" rtl="0" algn="just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F5496"/>
              </a:buClr>
              <a:buSzPts val="2000"/>
              <a:buFont typeface="Noto Sans Symbols"/>
              <a:buNone/>
            </a:pPr>
            <a:r>
              <a:t/>
            </a:r>
            <a:endParaRPr sz="2000"/>
          </a:p>
        </p:txBody>
      </p:sp>
      <p:sp>
        <p:nvSpPr>
          <p:cNvPr id="284" name="Google Shape;284;p28"/>
          <p:cNvSpPr/>
          <p:nvPr>
            <p:ph idx="2" type="body"/>
          </p:nvPr>
        </p:nvSpPr>
        <p:spPr>
          <a:xfrm>
            <a:off x="4629150" y="1556792"/>
            <a:ext cx="3886200" cy="4620171"/>
          </a:xfrm>
          <a:prstGeom prst="roundRect">
            <a:avLst>
              <a:gd fmla="val 8236" name="adj"/>
            </a:avLst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000"/>
              <a:buNone/>
            </a:pPr>
            <a:r>
              <a:rPr b="1" lang="es-ES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Aula de Español</a:t>
            </a:r>
            <a:r>
              <a:rPr lang="es-ES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u="sng"/>
          </a:p>
          <a:p>
            <a:pPr indent="0" lvl="0" marL="0" rtl="0" algn="just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000"/>
              <a:buNone/>
            </a:pPr>
            <a:r>
              <a:rPr lang="es-ES" sz="2000"/>
              <a:t>Actualmente hay horas lectivas para el aula de español.</a:t>
            </a:r>
            <a:endParaRPr sz="2000"/>
          </a:p>
          <a:p>
            <a:pPr indent="-17145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000"/>
              <a:buNone/>
            </a:pPr>
            <a:r>
              <a:rPr b="1" lang="es-ES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Tutoría de Acogida </a:t>
            </a:r>
            <a:endParaRPr b="1" sz="2000" u="sng"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000"/>
              <a:buNone/>
            </a:pPr>
            <a:r>
              <a:rPr lang="es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Recepción del alumnado que se incorpora a lo largo del curso.</a:t>
            </a:r>
            <a:endParaRPr/>
          </a:p>
          <a:p>
            <a:pPr indent="-4445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sp>
        <p:nvSpPr>
          <p:cNvPr id="285" name="Google Shape;285;p28"/>
          <p:cNvSpPr txBox="1"/>
          <p:nvPr>
            <p:ph type="title"/>
          </p:nvPr>
        </p:nvSpPr>
        <p:spPr>
          <a:xfrm>
            <a:off x="323528" y="-4424"/>
            <a:ext cx="756084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b="1" lang="es-ES" sz="4000">
                <a:solidFill>
                  <a:schemeClr val="lt1"/>
                </a:solidFill>
              </a:rPr>
              <a:t>ATENCIÓN A LA DIVERSIDAD </a:t>
            </a:r>
            <a:endParaRPr sz="4000">
              <a:solidFill>
                <a:schemeClr val="lt1"/>
              </a:solidFill>
            </a:endParaRPr>
          </a:p>
        </p:txBody>
      </p:sp>
      <p:sp>
        <p:nvSpPr>
          <p:cNvPr id="286" name="Google Shape;286;p28"/>
          <p:cNvSpPr txBox="1"/>
          <p:nvPr/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I.E.S. LA AZUCARERA - ZARAGOZA</a:t>
            </a:r>
            <a:endParaRPr b="1" i="1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7597" y="4740095"/>
            <a:ext cx="1626225" cy="101640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8" name="Google Shape;288;p28"/>
          <p:cNvPicPr preferRelativeResize="0"/>
          <p:nvPr/>
        </p:nvPicPr>
        <p:blipFill rotWithShape="1">
          <a:blip r:embed="rId4">
            <a:alphaModFix/>
          </a:blip>
          <a:srcRect b="0" l="0" r="4498" t="0"/>
          <a:stretch/>
        </p:blipFill>
        <p:spPr>
          <a:xfrm>
            <a:off x="5158079" y="4001294"/>
            <a:ext cx="2828342" cy="1762835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9"/>
          <p:cNvSpPr txBox="1"/>
          <p:nvPr/>
        </p:nvSpPr>
        <p:spPr>
          <a:xfrm>
            <a:off x="0" y="-4424"/>
            <a:ext cx="788436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s-E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ATENCIÓN A LA DIVERSIDAD 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4" name="Google Shape;294;p29"/>
          <p:cNvGrpSpPr/>
          <p:nvPr/>
        </p:nvGrpSpPr>
        <p:grpSpPr>
          <a:xfrm>
            <a:off x="932006" y="1322912"/>
            <a:ext cx="7065644" cy="5128651"/>
            <a:chOff x="608478" y="1772"/>
            <a:chExt cx="7065644" cy="5128651"/>
          </a:xfrm>
        </p:grpSpPr>
        <p:sp>
          <p:nvSpPr>
            <p:cNvPr id="295" name="Google Shape;295;p29"/>
            <p:cNvSpPr/>
            <p:nvPr/>
          </p:nvSpPr>
          <p:spPr>
            <a:xfrm flipH="1" rot="-8240462">
              <a:off x="3268416" y="3318750"/>
              <a:ext cx="732255" cy="313993"/>
            </a:xfrm>
            <a:custGeom>
              <a:rect b="b" l="l" r="r" t="t"/>
              <a:pathLst>
                <a:path extrusionOk="0" h="120000" w="120000">
                  <a:moveTo>
                    <a:pt x="0" y="59999"/>
                  </a:moveTo>
                  <a:lnTo>
                    <a:pt x="120000" y="59999"/>
                  </a:lnTo>
                </a:path>
              </a:pathLst>
            </a:custGeom>
            <a:noFill/>
            <a:ln cap="flat" cmpd="sng" w="12700">
              <a:solidFill>
                <a:srgbClr val="528CBE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296" name="Google Shape;296;p29"/>
            <p:cNvSpPr/>
            <p:nvPr/>
          </p:nvSpPr>
          <p:spPr>
            <a:xfrm rot="-2561188">
              <a:off x="3138530" y="1481228"/>
              <a:ext cx="780139" cy="50273"/>
            </a:xfrm>
            <a:custGeom>
              <a:rect b="b" l="l" r="r" t="t"/>
              <a:pathLst>
                <a:path extrusionOk="0" h="120000" w="120000">
                  <a:moveTo>
                    <a:pt x="0" y="59999"/>
                  </a:moveTo>
                  <a:lnTo>
                    <a:pt x="120000" y="59999"/>
                  </a:lnTo>
                </a:path>
              </a:pathLst>
            </a:custGeom>
            <a:noFill/>
            <a:ln cap="flat" cmpd="sng" w="12700">
              <a:solidFill>
                <a:srgbClr val="528CBE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297" name="Google Shape;297;p29"/>
            <p:cNvSpPr/>
            <p:nvPr/>
          </p:nvSpPr>
          <p:spPr>
            <a:xfrm>
              <a:off x="608478" y="1027734"/>
              <a:ext cx="3021766" cy="2985379"/>
            </a:xfrm>
            <a:prstGeom prst="ellipse">
              <a:avLst/>
            </a:prstGeom>
            <a:solidFill>
              <a:srgbClr val="528CBE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619535" y="1772"/>
              <a:ext cx="1478118" cy="1478118"/>
            </a:xfrm>
            <a:prstGeom prst="ellipse">
              <a:avLst/>
            </a:prstGeom>
            <a:solidFill>
              <a:srgbClr val="6B9CC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29"/>
            <p:cNvSpPr txBox="1"/>
            <p:nvPr/>
          </p:nvSpPr>
          <p:spPr>
            <a:xfrm>
              <a:off x="3836000" y="218237"/>
              <a:ext cx="1045188" cy="10451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Programas oficiales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5245465" y="1772"/>
              <a:ext cx="2217177" cy="14781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29"/>
            <p:cNvSpPr txBox="1"/>
            <p:nvPr/>
          </p:nvSpPr>
          <p:spPr>
            <a:xfrm>
              <a:off x="5245465" y="1772"/>
              <a:ext cx="2217177" cy="14781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b="0" i="0" lang="es-E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1º ESO PAI </a:t>
              </a:r>
              <a:endPara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b="0" i="0" lang="es-E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2º ESO </a:t>
              </a:r>
              <a:r>
                <a:rPr lang="es-ES"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PAI</a:t>
              </a:r>
              <a:endPara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lang="es-ES"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r>
                <a:rPr b="0" i="0" lang="es-E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º Diver</a:t>
              </a:r>
              <a:r>
                <a:rPr lang="es-ES"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b="0" i="0" lang="es-E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3º ESO</a:t>
              </a:r>
              <a:endPara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lang="es-ES"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2º Diver. 4º ESO</a:t>
              </a:r>
              <a:endPara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933560" y="3225780"/>
              <a:ext cx="1478100" cy="1478100"/>
            </a:xfrm>
            <a:prstGeom prst="ellipse">
              <a:avLst/>
            </a:prstGeom>
            <a:solidFill>
              <a:srgbClr val="A3BFE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29"/>
            <p:cNvSpPr txBox="1"/>
            <p:nvPr/>
          </p:nvSpPr>
          <p:spPr>
            <a:xfrm>
              <a:off x="4150025" y="3543245"/>
              <a:ext cx="1045200" cy="104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Otras medidas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5245465" y="3652305"/>
              <a:ext cx="2217177" cy="14781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29"/>
            <p:cNvSpPr txBox="1"/>
            <p:nvPr/>
          </p:nvSpPr>
          <p:spPr>
            <a:xfrm>
              <a:off x="5456822" y="2298360"/>
              <a:ext cx="2217300" cy="23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b="0" i="0" lang="es-E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Apoyos.</a:t>
              </a:r>
              <a:endPara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b="0" i="0" lang="es-E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Desdobles.</a:t>
              </a:r>
              <a:endPara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lang="es-ES"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1º y 2º ESO, ratios reducidas.</a:t>
              </a:r>
              <a:endPara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lang="es-ES"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Creación de grupos funcionales</a:t>
              </a:r>
              <a:endPara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b="0" i="0" lang="es-E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Desarrollo de capacidades. </a:t>
              </a:r>
              <a:endPara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6" name="Google Shape;306;p29"/>
          <p:cNvSpPr/>
          <p:nvPr/>
        </p:nvSpPr>
        <p:spPr>
          <a:xfrm>
            <a:off x="-108520" y="1484784"/>
            <a:ext cx="4320480" cy="396044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 b="0" l="0" r="-21666" t="0"/>
            </a:stretch>
          </a:blip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0"/>
          <p:cNvSpPr txBox="1"/>
          <p:nvPr>
            <p:ph type="title"/>
          </p:nvPr>
        </p:nvSpPr>
        <p:spPr>
          <a:xfrm>
            <a:off x="0" y="-4424"/>
            <a:ext cx="788436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s-E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PROGRAMAS Y PROYECTOS</a:t>
            </a:r>
            <a:endParaRPr b="1"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30"/>
          <p:cNvSpPr txBox="1"/>
          <p:nvPr>
            <p:ph idx="1" type="body"/>
          </p:nvPr>
        </p:nvSpPr>
        <p:spPr>
          <a:xfrm>
            <a:off x="457200" y="1412777"/>
            <a:ext cx="4038600" cy="453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78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❑"/>
            </a:pPr>
            <a:r>
              <a:rPr lang="es-ES" sz="2800">
                <a:solidFill>
                  <a:srgbClr val="000000"/>
                </a:solidFill>
              </a:rPr>
              <a:t>Ayuda y mediación </a:t>
            </a:r>
            <a:endParaRPr/>
          </a:p>
          <a:p>
            <a:pPr indent="-17780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❑"/>
            </a:pPr>
            <a:r>
              <a:rPr lang="es-ES" sz="2800">
                <a:solidFill>
                  <a:srgbClr val="000000"/>
                </a:solidFill>
              </a:rPr>
              <a:t>Biblioteca – T</a:t>
            </a:r>
            <a:endParaRPr/>
          </a:p>
          <a:p>
            <a:pPr indent="-17780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❑"/>
            </a:pPr>
            <a:r>
              <a:rPr lang="es-ES" sz="2800">
                <a:solidFill>
                  <a:srgbClr val="000000"/>
                </a:solidFill>
              </a:rPr>
              <a:t>Proyectos Europeos. Erasmus + y Cruzando Fronteras</a:t>
            </a:r>
            <a:endParaRPr/>
          </a:p>
          <a:p>
            <a:pPr indent="-17780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❑"/>
            </a:pPr>
            <a:r>
              <a:rPr lang="es-ES" sz="2800">
                <a:solidFill>
                  <a:srgbClr val="000000"/>
                </a:solidFill>
              </a:rPr>
              <a:t>Poesía para llevar</a:t>
            </a:r>
            <a:endParaRPr sz="2800"/>
          </a:p>
          <a:p>
            <a:pPr indent="-17780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Char char="❑"/>
            </a:pPr>
            <a:r>
              <a:rPr lang="es-ES" sz="2800"/>
              <a:t>Mundo animal</a:t>
            </a:r>
            <a:endParaRPr sz="2800"/>
          </a:p>
          <a:p>
            <a:pPr indent="-17780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Char char="❑"/>
            </a:pPr>
            <a:r>
              <a:rPr lang="es-ES" sz="2800"/>
              <a:t>Huertos Escolares</a:t>
            </a:r>
            <a:endParaRPr sz="2800"/>
          </a:p>
          <a:p>
            <a:pPr indent="-17780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Char char="❑"/>
            </a:pPr>
            <a:r>
              <a:rPr lang="es-ES" sz="2800"/>
              <a:t>Programa de Realidad Sostenible</a:t>
            </a:r>
            <a:endParaRPr sz="2800"/>
          </a:p>
        </p:txBody>
      </p:sp>
      <p:sp>
        <p:nvSpPr>
          <p:cNvPr id="314" name="Google Shape;314;p30"/>
          <p:cNvSpPr txBox="1"/>
          <p:nvPr>
            <p:ph idx="2" type="body"/>
          </p:nvPr>
        </p:nvSpPr>
        <p:spPr>
          <a:xfrm>
            <a:off x="4648200" y="1412777"/>
            <a:ext cx="4038600" cy="453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780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❑"/>
            </a:pPr>
            <a:r>
              <a:rPr lang="es-ES" sz="2800">
                <a:solidFill>
                  <a:srgbClr val="000000"/>
                </a:solidFill>
              </a:rPr>
              <a:t>Un día de cine</a:t>
            </a:r>
            <a:endParaRPr/>
          </a:p>
          <a:p>
            <a:pPr indent="-17780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❑"/>
            </a:pPr>
            <a:r>
              <a:rPr lang="es-ES" sz="2800">
                <a:solidFill>
                  <a:srgbClr val="000000"/>
                </a:solidFill>
              </a:rPr>
              <a:t>Plan corresponsables</a:t>
            </a:r>
            <a:endParaRPr/>
          </a:p>
          <a:p>
            <a:pPr indent="-17780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❑"/>
            </a:pPr>
            <a:r>
              <a:rPr lang="es-ES" sz="2800">
                <a:solidFill>
                  <a:srgbClr val="000000"/>
                </a:solidFill>
              </a:rPr>
              <a:t>AUNA</a:t>
            </a:r>
            <a:endParaRPr/>
          </a:p>
          <a:p>
            <a:pPr indent="-17780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❑"/>
            </a:pPr>
            <a:r>
              <a:rPr lang="es-ES" sz="2800">
                <a:solidFill>
                  <a:srgbClr val="000000"/>
                </a:solidFill>
              </a:rPr>
              <a:t>Zona Joven del </a:t>
            </a:r>
            <a:r>
              <a:rPr lang="es-ES" sz="2800">
                <a:solidFill>
                  <a:srgbClr val="000000"/>
                </a:solidFill>
              </a:rPr>
              <a:t>Ayuntamiento (</a:t>
            </a:r>
            <a:r>
              <a:rPr lang="es-ES" sz="2800">
                <a:solidFill>
                  <a:srgbClr val="000000"/>
                </a:solidFill>
              </a:rPr>
              <a:t>antiguo </a:t>
            </a:r>
            <a:r>
              <a:rPr lang="es-ES" sz="2800">
                <a:solidFill>
                  <a:srgbClr val="000000"/>
                </a:solidFill>
              </a:rPr>
              <a:t>PIEE)</a:t>
            </a:r>
            <a:endParaRPr sz="2800">
              <a:solidFill>
                <a:srgbClr val="000000"/>
              </a:solidFill>
            </a:endParaRPr>
          </a:p>
          <a:p>
            <a:pPr indent="-17780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800"/>
              <a:buChar char="❑"/>
            </a:pPr>
            <a:r>
              <a:rPr lang="es-ES" sz="2800">
                <a:solidFill>
                  <a:srgbClr val="000000"/>
                </a:solidFill>
              </a:rPr>
              <a:t>Plan Corresponsables</a:t>
            </a:r>
            <a:endParaRPr sz="2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</p:txBody>
      </p:sp>
      <p:sp>
        <p:nvSpPr>
          <p:cNvPr id="315" name="Google Shape;315;p30"/>
          <p:cNvSpPr txBox="1"/>
          <p:nvPr/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I.E.S. LA AZUCARERA - ZARAGOZA</a:t>
            </a:r>
            <a:endParaRPr b="1" i="1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31"/>
          <p:cNvPicPr preferRelativeResize="0"/>
          <p:nvPr/>
        </p:nvPicPr>
        <p:blipFill rotWithShape="1">
          <a:blip r:embed="rId3">
            <a:alphaModFix/>
          </a:blip>
          <a:srcRect b="0" l="16587" r="0" t="16587"/>
          <a:stretch/>
        </p:blipFill>
        <p:spPr>
          <a:xfrm>
            <a:off x="54899" y="1139800"/>
            <a:ext cx="9089099" cy="56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1"/>
          <p:cNvSpPr txBox="1"/>
          <p:nvPr/>
        </p:nvSpPr>
        <p:spPr>
          <a:xfrm>
            <a:off x="5130600" y="1199225"/>
            <a:ext cx="3665100" cy="1061700"/>
          </a:xfrm>
          <a:prstGeom prst="rect">
            <a:avLst/>
          </a:prstGeom>
          <a:solidFill>
            <a:schemeClr val="lt1">
              <a:alpha val="349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SOLICITADO PROYECTO ERASMUS+: </a:t>
            </a: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Letonia, Macedonia del N, Turquía</a:t>
            </a:r>
            <a:b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31"/>
          <p:cNvSpPr txBox="1"/>
          <p:nvPr/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I.E.S. LA AZUCARERA - ZARAGOZA</a:t>
            </a:r>
            <a:endParaRPr b="1" i="1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31"/>
          <p:cNvSpPr txBox="1"/>
          <p:nvPr/>
        </p:nvSpPr>
        <p:spPr>
          <a:xfrm>
            <a:off x="0" y="-24"/>
            <a:ext cx="7858148" cy="1139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0" lang="es-E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ACTIVIDADES  COMPLEMENTARIAS Y EXTRAESCOLARES</a:t>
            </a:r>
            <a:endParaRPr b="0" i="0" sz="4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l Blog de Anabel: Conociendo Reino Unido" id="325" name="Google Shape;325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5581" y="6106043"/>
            <a:ext cx="375460" cy="250307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1"/>
          <p:cNvSpPr txBox="1"/>
          <p:nvPr/>
        </p:nvSpPr>
        <p:spPr>
          <a:xfrm>
            <a:off x="1108350" y="5888825"/>
            <a:ext cx="2595000" cy="9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1º ESO - “English Week” 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inmersión lingüística </a:t>
            </a: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Tossa de Mar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Bandera de francia Stock de Foto gratis - Public Domain ..." id="327" name="Google Shape;327;p31"/>
          <p:cNvPicPr preferRelativeResize="0"/>
          <p:nvPr/>
        </p:nvPicPr>
        <p:blipFill rotWithShape="1">
          <a:blip r:embed="rId5">
            <a:alphaModFix/>
          </a:blip>
          <a:srcRect b="12383" l="4235" r="9647" t="6255"/>
          <a:stretch/>
        </p:blipFill>
        <p:spPr>
          <a:xfrm>
            <a:off x="4995182" y="2986500"/>
            <a:ext cx="384336" cy="2528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8" name="Google Shape;328;p31"/>
          <p:cNvCxnSpPr>
            <a:stCxn id="325" idx="0"/>
          </p:cNvCxnSpPr>
          <p:nvPr/>
        </p:nvCxnSpPr>
        <p:spPr>
          <a:xfrm flipH="1" rot="10800000">
            <a:off x="493311" y="5573543"/>
            <a:ext cx="1723500" cy="532500"/>
          </a:xfrm>
          <a:prstGeom prst="straightConnector1">
            <a:avLst/>
          </a:prstGeom>
          <a:noFill/>
          <a:ln cap="flat" cmpd="sng" w="508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29" name="Google Shape;329;p31"/>
          <p:cNvCxnSpPr/>
          <p:nvPr/>
        </p:nvCxnSpPr>
        <p:spPr>
          <a:xfrm flipH="1">
            <a:off x="1763700" y="4576925"/>
            <a:ext cx="1521600" cy="361200"/>
          </a:xfrm>
          <a:prstGeom prst="straightConnector1">
            <a:avLst/>
          </a:prstGeom>
          <a:noFill/>
          <a:ln cap="flat" cmpd="sng" w="508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30" name="Google Shape;330;p31"/>
          <p:cNvCxnSpPr/>
          <p:nvPr/>
        </p:nvCxnSpPr>
        <p:spPr>
          <a:xfrm flipH="1">
            <a:off x="2100225" y="4599625"/>
            <a:ext cx="1245900" cy="495300"/>
          </a:xfrm>
          <a:prstGeom prst="straightConnector1">
            <a:avLst/>
          </a:prstGeom>
          <a:noFill/>
          <a:ln cap="flat" cmpd="sng" w="508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31" name="Google Shape;331;p31"/>
          <p:cNvCxnSpPr>
            <a:stCxn id="332" idx="2"/>
          </p:cNvCxnSpPr>
          <p:nvPr/>
        </p:nvCxnSpPr>
        <p:spPr>
          <a:xfrm>
            <a:off x="1763709" y="3083943"/>
            <a:ext cx="691500" cy="1536300"/>
          </a:xfrm>
          <a:prstGeom prst="straightConnector1">
            <a:avLst/>
          </a:prstGeom>
          <a:noFill/>
          <a:ln cap="flat" cmpd="sng" w="508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33" name="Google Shape;333;p31"/>
          <p:cNvSpPr txBox="1"/>
          <p:nvPr/>
        </p:nvSpPr>
        <p:spPr>
          <a:xfrm>
            <a:off x="5379525" y="5860135"/>
            <a:ext cx="30447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º Bach </a:t>
            </a: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Viaje cultural a Montpellier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4" name="Google Shape;334;p31"/>
          <p:cNvCxnSpPr>
            <a:stCxn id="333" idx="1"/>
          </p:cNvCxnSpPr>
          <p:nvPr/>
        </p:nvCxnSpPr>
        <p:spPr>
          <a:xfrm rot="10800000">
            <a:off x="2735025" y="5210935"/>
            <a:ext cx="2644500" cy="972300"/>
          </a:xfrm>
          <a:prstGeom prst="straightConnector1">
            <a:avLst/>
          </a:prstGeom>
          <a:noFill/>
          <a:ln cap="flat" cmpd="sng" w="508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grpSp>
        <p:nvGrpSpPr>
          <p:cNvPr id="335" name="Google Shape;335;p31"/>
          <p:cNvGrpSpPr/>
          <p:nvPr/>
        </p:nvGrpSpPr>
        <p:grpSpPr>
          <a:xfrm>
            <a:off x="54909" y="2437743"/>
            <a:ext cx="3417600" cy="646200"/>
            <a:chOff x="54909" y="2437743"/>
            <a:chExt cx="3417600" cy="646200"/>
          </a:xfrm>
        </p:grpSpPr>
        <p:sp>
          <p:nvSpPr>
            <p:cNvPr id="332" name="Google Shape;332;p31"/>
            <p:cNvSpPr txBox="1"/>
            <p:nvPr/>
          </p:nvSpPr>
          <p:spPr>
            <a:xfrm>
              <a:off x="54909" y="2437743"/>
              <a:ext cx="34176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2º ESO Intercambio</a:t>
              </a:r>
              <a:r>
                <a:rPr lang="es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con alumnos de </a:t>
              </a:r>
              <a:r>
                <a:rPr i="1" lang="es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Clermont</a:t>
              </a:r>
              <a:r>
                <a:rPr lang="es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r>
                <a:rPr i="1" lang="es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Ferrand. 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Bandera de francia Stock de Foto gratis - Public Domain ..." id="336" name="Google Shape;336;p31"/>
            <p:cNvPicPr preferRelativeResize="0"/>
            <p:nvPr/>
          </p:nvPicPr>
          <p:blipFill rotWithShape="1">
            <a:blip r:embed="rId5">
              <a:alphaModFix/>
            </a:blip>
            <a:srcRect b="12383" l="4236" r="9645" t="6256"/>
            <a:stretch/>
          </p:blipFill>
          <p:spPr>
            <a:xfrm>
              <a:off x="2170936" y="2748540"/>
              <a:ext cx="384336" cy="25285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37" name="Google Shape;337;p31"/>
          <p:cNvCxnSpPr/>
          <p:nvPr/>
        </p:nvCxnSpPr>
        <p:spPr>
          <a:xfrm flipH="1">
            <a:off x="5407775" y="2310175"/>
            <a:ext cx="2071800" cy="435000"/>
          </a:xfrm>
          <a:prstGeom prst="straightConnector1">
            <a:avLst/>
          </a:prstGeom>
          <a:noFill/>
          <a:ln cap="flat" cmpd="sng" w="508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38" name="Google Shape;338;p31"/>
          <p:cNvCxnSpPr/>
          <p:nvPr/>
        </p:nvCxnSpPr>
        <p:spPr>
          <a:xfrm flipH="1">
            <a:off x="4879475" y="2289450"/>
            <a:ext cx="2931600" cy="3263400"/>
          </a:xfrm>
          <a:prstGeom prst="straightConnector1">
            <a:avLst/>
          </a:prstGeom>
          <a:noFill/>
          <a:ln cap="flat" cmpd="sng" w="508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39" name="Google Shape;339;p31"/>
          <p:cNvCxnSpPr/>
          <p:nvPr/>
        </p:nvCxnSpPr>
        <p:spPr>
          <a:xfrm flipH="1">
            <a:off x="5925575" y="2310175"/>
            <a:ext cx="2548500" cy="3346200"/>
          </a:xfrm>
          <a:prstGeom prst="straightConnector1">
            <a:avLst/>
          </a:prstGeom>
          <a:noFill/>
          <a:ln cap="flat" cmpd="sng" w="508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340" name="Google Shape;34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35925" y="1854425"/>
            <a:ext cx="36000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90100" y="1854425"/>
            <a:ext cx="38520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69475" y="1854437"/>
            <a:ext cx="385201" cy="2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1"/>
          <p:cNvSpPr txBox="1"/>
          <p:nvPr/>
        </p:nvSpPr>
        <p:spPr>
          <a:xfrm>
            <a:off x="3270525" y="2683800"/>
            <a:ext cx="2440800" cy="22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4º ESO - Cruzando Fronteras. </a:t>
            </a: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b="1"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semanas de inmersión lingüística y cultural con la Academia de </a:t>
            </a:r>
            <a:r>
              <a:rPr i="1"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Bordeaux o Toulouse</a:t>
            </a: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régimen de reciprocidad.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Bandera de francia Stock de Foto gratis - Public Domain ..." id="344" name="Google Shape;344;p31"/>
          <p:cNvPicPr preferRelativeResize="0"/>
          <p:nvPr/>
        </p:nvPicPr>
        <p:blipFill rotWithShape="1">
          <a:blip r:embed="rId5">
            <a:alphaModFix/>
          </a:blip>
          <a:srcRect b="12383" l="4236" r="9645" t="6256"/>
          <a:stretch/>
        </p:blipFill>
        <p:spPr>
          <a:xfrm>
            <a:off x="7217036" y="6230990"/>
            <a:ext cx="384336" cy="25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r>
              <a:rPr lang="es-ES" sz="2380"/>
              <a:t>Al llegar a 1º de ESO, los alumnos se enfrentan a:</a:t>
            </a:r>
            <a:endParaRPr/>
          </a:p>
          <a:p>
            <a:pPr indent="-171450" lvl="0" marL="17145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380"/>
              <a:buFont typeface="Noto Sans Symbols"/>
              <a:buChar char="✔"/>
            </a:pPr>
            <a:r>
              <a:rPr lang="es-ES" sz="2380"/>
              <a:t>Un horario diferente.</a:t>
            </a:r>
            <a:endParaRPr/>
          </a:p>
          <a:p>
            <a:pPr indent="-171450" lvl="0" marL="17145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380"/>
              <a:buFont typeface="Noto Sans Symbols"/>
              <a:buChar char="✔"/>
            </a:pPr>
            <a:r>
              <a:rPr lang="es-ES" sz="2380"/>
              <a:t>Muchas asignaturas y muchos profesores.</a:t>
            </a:r>
            <a:endParaRPr/>
          </a:p>
          <a:p>
            <a:pPr indent="-171450" lvl="0" marL="17145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380"/>
              <a:buFont typeface="Noto Sans Symbols"/>
              <a:buChar char="✔"/>
            </a:pPr>
            <a:r>
              <a:rPr lang="es-ES" sz="2380"/>
              <a:t>Nuevos compañeros.</a:t>
            </a:r>
            <a:endParaRPr/>
          </a:p>
          <a:p>
            <a:pPr indent="-171450" lvl="0" marL="17145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380"/>
              <a:buFont typeface="Noto Sans Symbols"/>
              <a:buChar char="✔"/>
            </a:pPr>
            <a:r>
              <a:rPr lang="es-ES" sz="2380"/>
              <a:t>Convivir en el centro con alumnos mayores que ellos.</a:t>
            </a:r>
            <a:endParaRPr/>
          </a:p>
        </p:txBody>
      </p:sp>
      <p:pic>
        <p:nvPicPr>
          <p:cNvPr id="87" name="Google Shape;87;p14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14697" l="7793" r="6972" t="7481"/>
          <a:stretch/>
        </p:blipFill>
        <p:spPr>
          <a:xfrm>
            <a:off x="4932040" y="2020148"/>
            <a:ext cx="3672408" cy="3353068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4"/>
          <p:cNvSpPr txBox="1"/>
          <p:nvPr>
            <p:ph type="title"/>
          </p:nvPr>
        </p:nvSpPr>
        <p:spPr>
          <a:xfrm>
            <a:off x="323528" y="-4424"/>
            <a:ext cx="756084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lang="es-ES" sz="2800">
                <a:solidFill>
                  <a:schemeClr val="lt1"/>
                </a:solidFill>
              </a:rPr>
              <a:t>¿QUÉ SUPONE EL CAMBIO DE ETAPA?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89" name="Google Shape;89;p14"/>
          <p:cNvSpPr txBox="1"/>
          <p:nvPr/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I.E.S. LA AZUCARERA - ZARAGOZA</a:t>
            </a:r>
            <a:endParaRPr b="1" i="1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2"/>
          <p:cNvSpPr/>
          <p:nvPr/>
        </p:nvSpPr>
        <p:spPr>
          <a:xfrm>
            <a:off x="4446825" y="1505450"/>
            <a:ext cx="4595100" cy="5178000"/>
          </a:xfrm>
          <a:prstGeom prst="roundRect">
            <a:avLst>
              <a:gd fmla="val 6452" name="adj"/>
            </a:avLst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1" name="Google Shape;35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575" y="1956625"/>
            <a:ext cx="4051450" cy="41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2"/>
          <p:cNvSpPr txBox="1"/>
          <p:nvPr/>
        </p:nvSpPr>
        <p:spPr>
          <a:xfrm>
            <a:off x="4446825" y="1600850"/>
            <a:ext cx="4555500" cy="50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s-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Patios zonificados por niveles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s-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Actividades deportivas dirigidas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s-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Miércoles sin fútbol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s-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Ligas, eventos, etc…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s-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Actividades de la Zona </a:t>
            </a:r>
            <a:r>
              <a:rPr lang="es-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Joven</a:t>
            </a:r>
            <a:r>
              <a:rPr lang="es-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➔"/>
            </a:pPr>
            <a:r>
              <a:rPr lang="es-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Mejora de la convivencia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➔"/>
            </a:pPr>
            <a:r>
              <a:rPr lang="es-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Mayor inclusión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➔"/>
            </a:pPr>
            <a:r>
              <a:rPr lang="es-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Incremento del nivel de actividad física del alumnado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32"/>
          <p:cNvSpPr txBox="1"/>
          <p:nvPr>
            <p:ph idx="4294967295" type="title"/>
          </p:nvPr>
        </p:nvSpPr>
        <p:spPr>
          <a:xfrm>
            <a:off x="0" y="-4424"/>
            <a:ext cx="78843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s-ES" sz="4400">
                <a:solidFill>
                  <a:schemeClr val="lt1"/>
                </a:solidFill>
              </a:rPr>
              <a:t>RECREOS CON “RASMIA”</a:t>
            </a:r>
            <a:endParaRPr b="1"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3"/>
          <p:cNvSpPr/>
          <p:nvPr/>
        </p:nvSpPr>
        <p:spPr>
          <a:xfrm>
            <a:off x="415025" y="1462525"/>
            <a:ext cx="4595100" cy="5178000"/>
          </a:xfrm>
          <a:prstGeom prst="roundRect">
            <a:avLst>
              <a:gd fmla="val 6452" name="adj"/>
            </a:avLst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33"/>
          <p:cNvSpPr txBox="1"/>
          <p:nvPr>
            <p:ph idx="1" type="body"/>
          </p:nvPr>
        </p:nvSpPr>
        <p:spPr>
          <a:xfrm>
            <a:off x="415025" y="1452625"/>
            <a:ext cx="4585200" cy="517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2575">
              <a:latin typeface="Arial"/>
              <a:ea typeface="Arial"/>
              <a:cs typeface="Arial"/>
              <a:sym typeface="Arial"/>
            </a:endParaRPr>
          </a:p>
          <a:p>
            <a:pPr indent="-392112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75"/>
              <a:buFont typeface="Calibri"/>
              <a:buChar char="●"/>
            </a:pPr>
            <a:r>
              <a:rPr lang="es-ES" sz="2575">
                <a:latin typeface="Arial"/>
                <a:ea typeface="Arial"/>
                <a:cs typeface="Arial"/>
                <a:sym typeface="Arial"/>
              </a:rPr>
              <a:t>Desde </a:t>
            </a:r>
            <a:r>
              <a:rPr lang="es-ES" sz="2575">
                <a:latin typeface="Arial"/>
                <a:ea typeface="Arial"/>
                <a:cs typeface="Arial"/>
                <a:sym typeface="Arial"/>
              </a:rPr>
              <a:t>2020 eliminación de los móviles en el centro</a:t>
            </a:r>
            <a:endParaRPr sz="2575">
              <a:latin typeface="Arial"/>
              <a:ea typeface="Arial"/>
              <a:cs typeface="Arial"/>
              <a:sym typeface="Arial"/>
            </a:endParaRPr>
          </a:p>
          <a:p>
            <a:pPr indent="-333375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Char char="○"/>
            </a:pPr>
            <a:r>
              <a:rPr lang="es-ES" sz="1650">
                <a:latin typeface="Arial"/>
                <a:ea typeface="Arial"/>
                <a:cs typeface="Arial"/>
                <a:sym typeface="Arial"/>
              </a:rPr>
              <a:t>Salvo cuando el profesor lo requiere.</a:t>
            </a:r>
            <a:endParaRPr sz="1650">
              <a:latin typeface="Arial"/>
              <a:ea typeface="Arial"/>
              <a:cs typeface="Arial"/>
              <a:sym typeface="Arial"/>
            </a:endParaRPr>
          </a:p>
          <a:p>
            <a:pPr indent="-392112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575"/>
              <a:buFont typeface="Arial"/>
              <a:buChar char="●"/>
            </a:pPr>
            <a:r>
              <a:rPr lang="es-ES" sz="2575">
                <a:latin typeface="Arial"/>
                <a:ea typeface="Arial"/>
                <a:cs typeface="Arial"/>
                <a:sym typeface="Arial"/>
              </a:rPr>
              <a:t>Mejora evidente de la convivencia y reducción de problemas </a:t>
            </a:r>
            <a:endParaRPr sz="2575">
              <a:latin typeface="Arial"/>
              <a:ea typeface="Arial"/>
              <a:cs typeface="Arial"/>
              <a:sym typeface="Arial"/>
            </a:endParaRPr>
          </a:p>
          <a:p>
            <a:pPr indent="-392112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575"/>
              <a:buFont typeface="Arial"/>
              <a:buChar char="●"/>
            </a:pPr>
            <a:r>
              <a:rPr lang="es-ES" sz="2575">
                <a:latin typeface="Arial"/>
                <a:ea typeface="Arial"/>
                <a:cs typeface="Arial"/>
                <a:sym typeface="Arial"/>
              </a:rPr>
              <a:t>Uso del móvil → A jefatura</a:t>
            </a:r>
            <a:endParaRPr sz="2575">
              <a:latin typeface="Arial"/>
              <a:ea typeface="Arial"/>
              <a:cs typeface="Arial"/>
              <a:sym typeface="Arial"/>
            </a:endParaRPr>
          </a:p>
          <a:p>
            <a:pPr indent="-392112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575"/>
              <a:buFont typeface="Arial"/>
              <a:buChar char="●"/>
            </a:pPr>
            <a:r>
              <a:rPr lang="es-ES" sz="2575">
                <a:latin typeface="Arial"/>
                <a:ea typeface="Arial"/>
                <a:cs typeface="Arial"/>
                <a:sym typeface="Arial"/>
              </a:rPr>
              <a:t>Fotos → sanción</a:t>
            </a:r>
            <a:endParaRPr sz="2575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61" name="Google Shape;361;p33"/>
          <p:cNvSpPr txBox="1"/>
          <p:nvPr>
            <p:ph idx="4294967295" type="title"/>
          </p:nvPr>
        </p:nvSpPr>
        <p:spPr>
          <a:xfrm>
            <a:off x="0" y="-4424"/>
            <a:ext cx="78843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s-ES" sz="4400">
                <a:solidFill>
                  <a:schemeClr val="lt1"/>
                </a:solidFill>
              </a:rPr>
              <a:t>MÓVILES en el centro</a:t>
            </a:r>
            <a:endParaRPr b="1"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Google Shape;36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4200" y="1973762"/>
            <a:ext cx="3701625" cy="370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4"/>
          <p:cNvSpPr/>
          <p:nvPr/>
        </p:nvSpPr>
        <p:spPr>
          <a:xfrm>
            <a:off x="179512" y="1357076"/>
            <a:ext cx="8784976" cy="2647988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34"/>
          <p:cNvSpPr txBox="1"/>
          <p:nvPr>
            <p:ph idx="4294967295" type="title"/>
          </p:nvPr>
        </p:nvSpPr>
        <p:spPr>
          <a:xfrm>
            <a:off x="0" y="-4763"/>
            <a:ext cx="7561263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s-ES" sz="4400">
                <a:solidFill>
                  <a:schemeClr val="lt1"/>
                </a:solidFill>
              </a:rPr>
              <a:t>PROGRAMAS Y PROYECTOS</a:t>
            </a:r>
            <a:br>
              <a:rPr lang="es-ES" sz="4400">
                <a:solidFill>
                  <a:schemeClr val="lt1"/>
                </a:solidFill>
              </a:rPr>
            </a:br>
            <a:r>
              <a:rPr b="1" lang="es-ES" sz="3600">
                <a:solidFill>
                  <a:schemeClr val="lt1"/>
                </a:solidFill>
              </a:rPr>
              <a:t>BIBLIOTECA - T</a:t>
            </a:r>
            <a:endParaRPr sz="3600">
              <a:solidFill>
                <a:schemeClr val="lt1"/>
              </a:solidFill>
            </a:endParaRPr>
          </a:p>
        </p:txBody>
      </p:sp>
      <p:pic>
        <p:nvPicPr>
          <p:cNvPr id="370" name="Google Shape;370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2291" y="1845156"/>
            <a:ext cx="1815431" cy="1671828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4"/>
          <p:cNvSpPr txBox="1"/>
          <p:nvPr/>
        </p:nvSpPr>
        <p:spPr>
          <a:xfrm>
            <a:off x="2440500" y="1593731"/>
            <a:ext cx="6163947" cy="27084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biblioteca es uno de los corazones principales de este instituto.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 una de las primeras visitas a las que se lleva a los alumnos de 1º.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sólo promueve la lectura si no que promueve la vida cultural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" name="Google Shape;372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0951" y="4506922"/>
            <a:ext cx="3539001" cy="2105884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4"/>
          <p:cNvSpPr txBox="1"/>
          <p:nvPr/>
        </p:nvSpPr>
        <p:spPr>
          <a:xfrm>
            <a:off x="3124994" y="4118005"/>
            <a:ext cx="8930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Talleres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34"/>
          <p:cNvSpPr txBox="1"/>
          <p:nvPr/>
        </p:nvSpPr>
        <p:spPr>
          <a:xfrm>
            <a:off x="5049748" y="4137590"/>
            <a:ext cx="188609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Pasaporte cultural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34"/>
          <p:cNvSpPr/>
          <p:nvPr/>
        </p:nvSpPr>
        <p:spPr>
          <a:xfrm>
            <a:off x="4852909" y="6256650"/>
            <a:ext cx="35173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http://bibliotournee.blogspot.com/</a:t>
            </a:r>
            <a:endParaRPr/>
          </a:p>
        </p:txBody>
      </p:sp>
      <p:pic>
        <p:nvPicPr>
          <p:cNvPr id="376" name="Google Shape;376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76056" y="4505226"/>
            <a:ext cx="3294226" cy="18336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7" name="Google Shape;377;p34"/>
          <p:cNvCxnSpPr>
            <a:stCxn id="368" idx="2"/>
            <a:endCxn id="373" idx="3"/>
          </p:cNvCxnSpPr>
          <p:nvPr/>
        </p:nvCxnSpPr>
        <p:spPr>
          <a:xfrm flipH="1">
            <a:off x="4017900" y="4005064"/>
            <a:ext cx="554100" cy="2976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78" name="Google Shape;378;p34"/>
          <p:cNvCxnSpPr>
            <a:stCxn id="368" idx="2"/>
            <a:endCxn id="374" idx="1"/>
          </p:cNvCxnSpPr>
          <p:nvPr/>
        </p:nvCxnSpPr>
        <p:spPr>
          <a:xfrm>
            <a:off x="4572000" y="4005064"/>
            <a:ext cx="477600" cy="3171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5"/>
          <p:cNvSpPr txBox="1"/>
          <p:nvPr>
            <p:ph idx="4294967295" type="title"/>
          </p:nvPr>
        </p:nvSpPr>
        <p:spPr>
          <a:xfrm>
            <a:off x="0" y="44624"/>
            <a:ext cx="7884368" cy="1139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10"/>
              <a:buFont typeface="Calibri"/>
              <a:buNone/>
            </a:pPr>
            <a:r>
              <a:rPr b="1" lang="es-ES" sz="4410">
                <a:solidFill>
                  <a:schemeClr val="lt1"/>
                </a:solidFill>
              </a:rPr>
              <a:t>PROGRAMAS Y PROYECTOS</a:t>
            </a:r>
            <a:br>
              <a:rPr b="1" lang="es-ES" sz="3959">
                <a:solidFill>
                  <a:schemeClr val="lt1"/>
                </a:solidFill>
              </a:rPr>
            </a:br>
            <a:r>
              <a:rPr b="1" lang="es-ES" sz="3600">
                <a:solidFill>
                  <a:schemeClr val="lt1"/>
                </a:solidFill>
              </a:rPr>
              <a:t>POESÍA PARA LLEVAR</a:t>
            </a:r>
            <a:endParaRPr b="1" sz="3600">
              <a:solidFill>
                <a:schemeClr val="lt1"/>
              </a:solidFill>
            </a:endParaRPr>
          </a:p>
        </p:txBody>
      </p:sp>
      <p:sp>
        <p:nvSpPr>
          <p:cNvPr id="385" name="Google Shape;385;p35"/>
          <p:cNvSpPr txBox="1"/>
          <p:nvPr>
            <p:ph idx="1" type="body"/>
          </p:nvPr>
        </p:nvSpPr>
        <p:spPr>
          <a:xfrm>
            <a:off x="457201" y="1600201"/>
            <a:ext cx="4829180" cy="453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4150" lvl="0" marL="54292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Noto Sans Symbols"/>
              <a:buChar char="⮚"/>
            </a:pPr>
            <a:r>
              <a:rPr lang="es-ES" sz="2400"/>
              <a:t>Aparición semanal, el mismo día y en varios centros de Aragón, de un poema con un comentario, con la finalidad de fomentar el hábito por la lectura de poesía</a:t>
            </a:r>
            <a:endParaRPr/>
          </a:p>
          <a:p>
            <a:pPr indent="-31750" lvl="0" marL="542925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Noto Sans Symbols"/>
              <a:buNone/>
            </a:pPr>
            <a:r>
              <a:t/>
            </a:r>
            <a:endParaRPr sz="2400"/>
          </a:p>
          <a:p>
            <a:pPr indent="-184150" lvl="0" marL="542925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Noto Sans Symbols"/>
              <a:buChar char="⮚"/>
            </a:pPr>
            <a:r>
              <a:rPr lang="es-ES" sz="2400"/>
              <a:t>Los poemas se recogen de un expositor especial instalado en la entrada de la Biblioteca del Instituto</a:t>
            </a:r>
            <a:endParaRPr/>
          </a:p>
          <a:p>
            <a:pPr indent="-3810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</p:txBody>
      </p:sp>
      <p:pic>
        <p:nvPicPr>
          <p:cNvPr id="386" name="Google Shape;386;p35"/>
          <p:cNvPicPr preferRelativeResize="0"/>
          <p:nvPr/>
        </p:nvPicPr>
        <p:blipFill rotWithShape="1">
          <a:blip r:embed="rId3">
            <a:alphaModFix/>
          </a:blip>
          <a:srcRect b="8849" l="33508" r="32983" t="7011"/>
          <a:stretch/>
        </p:blipFill>
        <p:spPr>
          <a:xfrm>
            <a:off x="5629309" y="1678008"/>
            <a:ext cx="3443287" cy="467995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5"/>
          <p:cNvSpPr txBox="1"/>
          <p:nvPr/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I.E.S. LA AZUCARERA - ZARAGOZA</a:t>
            </a:r>
            <a:endParaRPr b="1" i="1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6"/>
          <p:cNvSpPr txBox="1"/>
          <p:nvPr>
            <p:ph idx="4294967295" type="title"/>
          </p:nvPr>
        </p:nvSpPr>
        <p:spPr>
          <a:xfrm>
            <a:off x="0" y="-4423"/>
            <a:ext cx="7884368" cy="1129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s-ES" sz="4400">
                <a:solidFill>
                  <a:schemeClr val="lt1"/>
                </a:solidFill>
              </a:rPr>
              <a:t>PROGRAMAS Y PROYECTOS</a:t>
            </a:r>
            <a:endParaRPr sz="4400">
              <a:solidFill>
                <a:schemeClr val="lt1"/>
              </a:solidFill>
            </a:endParaRPr>
          </a:p>
        </p:txBody>
      </p:sp>
      <p:sp>
        <p:nvSpPr>
          <p:cNvPr id="394" name="Google Shape;394;p36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171450" rtl="0" algn="just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3200"/>
              <a:buFont typeface="Noto Sans Symbols"/>
              <a:buChar char="⮚"/>
            </a:pPr>
            <a:r>
              <a:rPr b="1" lang="es-ES" sz="3200"/>
              <a:t>Banco de libros</a:t>
            </a:r>
            <a:r>
              <a:rPr lang="es-ES" sz="3200"/>
              <a:t> para toda la ESO</a:t>
            </a:r>
            <a:endParaRPr sz="3200"/>
          </a:p>
          <a:p>
            <a:pPr indent="-203200" lvl="0" marL="171450" rtl="0" algn="just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3200"/>
              <a:buFont typeface="Noto Sans Symbols"/>
              <a:buChar char="⮚"/>
            </a:pPr>
            <a:r>
              <a:rPr b="1" lang="es-ES" sz="3200"/>
              <a:t>Un día de cine</a:t>
            </a:r>
            <a:endParaRPr/>
          </a:p>
          <a:p>
            <a:pPr indent="-203200" lvl="0" marL="171450" rtl="0" algn="just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3200"/>
              <a:buFont typeface="Noto Sans Symbols"/>
              <a:buChar char="⮚"/>
            </a:pPr>
            <a:r>
              <a:rPr lang="es-ES" sz="3200"/>
              <a:t>Programa de la DGA </a:t>
            </a:r>
            <a:r>
              <a:rPr b="1" lang="es-ES" sz="3200"/>
              <a:t>AUNA</a:t>
            </a:r>
            <a:r>
              <a:rPr lang="es-ES" sz="3200"/>
              <a:t> de refuerzo escolar para 1º y 2º ESO</a:t>
            </a:r>
            <a:endParaRPr/>
          </a:p>
          <a:p>
            <a:pPr indent="-203200" lvl="0" marL="171450" rtl="0" algn="just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3200"/>
              <a:buFont typeface="Noto Sans Symbols"/>
              <a:buChar char="⮚"/>
            </a:pPr>
            <a:r>
              <a:rPr lang="es-ES" sz="3200"/>
              <a:t>Programa </a:t>
            </a:r>
            <a:r>
              <a:rPr b="1" lang="es-ES" sz="3200"/>
              <a:t>Corresponsables</a:t>
            </a:r>
            <a:endParaRPr/>
          </a:p>
          <a:p>
            <a:pPr indent="-3810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</p:txBody>
      </p:sp>
      <p:sp>
        <p:nvSpPr>
          <p:cNvPr id="395" name="Google Shape;395;p36"/>
          <p:cNvSpPr txBox="1"/>
          <p:nvPr/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I.E.S. LA AZUCARERA - ZARAGOZA</a:t>
            </a:r>
            <a:endParaRPr b="1" i="1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7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7800" lvl="0" marL="17145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Char char="⮚"/>
            </a:pPr>
            <a:r>
              <a:rPr lang="es-ES" sz="2800"/>
              <a:t>Cooperación y solidaridad</a:t>
            </a:r>
            <a:endParaRPr/>
          </a:p>
          <a:p>
            <a:pPr indent="-171450" lvl="1" marL="514350" rtl="0" algn="just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Noto Sans Symbols"/>
              <a:buChar char="⮚"/>
            </a:pPr>
            <a:r>
              <a:rPr i="1" lang="es-ES" sz="2400"/>
              <a:t>km. de solidaridad de Save the Children</a:t>
            </a:r>
            <a:endParaRPr i="1" sz="2400"/>
          </a:p>
          <a:p>
            <a:pPr indent="-171450" lvl="1" marL="514350" rtl="0" algn="just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Noto Sans Symbols"/>
              <a:buChar char="⮚"/>
            </a:pPr>
            <a:r>
              <a:rPr i="1" lang="es-ES" sz="2400"/>
              <a:t>Jornadas comercio solidario</a:t>
            </a:r>
            <a:r>
              <a:rPr lang="es-ES" sz="2400"/>
              <a:t>,…</a:t>
            </a:r>
            <a:endParaRPr sz="2400"/>
          </a:p>
          <a:p>
            <a:pPr indent="0" lvl="0" marL="514350" rtl="0" algn="just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177800" lvl="0" marL="171450" rtl="0" algn="just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Char char="⮚"/>
            </a:pPr>
            <a:r>
              <a:rPr lang="es-ES" sz="2800"/>
              <a:t>Actividades de </a:t>
            </a:r>
            <a:r>
              <a:rPr b="1" lang="es-ES" sz="2800"/>
              <a:t>final de primer trimestre</a:t>
            </a:r>
            <a:r>
              <a:rPr lang="es-ES" sz="2800"/>
              <a:t>, antes de las vacaciones de Navidad (Yincana)</a:t>
            </a:r>
            <a:endParaRPr sz="2800"/>
          </a:p>
          <a:p>
            <a:pPr indent="0" lvl="0" marL="171450" rtl="0" algn="just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-177800" lvl="0" marL="171450" rtl="0" algn="just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Char char="⮚"/>
            </a:pPr>
            <a:r>
              <a:rPr b="1" lang="es-ES" sz="2800"/>
              <a:t>Jornadas Culturales</a:t>
            </a:r>
            <a:r>
              <a:rPr lang="es-ES" sz="2800"/>
              <a:t>, los días anteriores a las vacaciones de Semana Santa</a:t>
            </a:r>
            <a:endParaRPr/>
          </a:p>
        </p:txBody>
      </p:sp>
      <p:sp>
        <p:nvSpPr>
          <p:cNvPr id="401" name="Google Shape;401;p37"/>
          <p:cNvSpPr txBox="1"/>
          <p:nvPr/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I.E.S. LA AZUCARERA - ZARAGOZA</a:t>
            </a:r>
            <a:endParaRPr b="1" i="1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37"/>
          <p:cNvSpPr txBox="1"/>
          <p:nvPr/>
        </p:nvSpPr>
        <p:spPr>
          <a:xfrm>
            <a:off x="0" y="-24"/>
            <a:ext cx="7858200" cy="11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0" lang="es-ES" sz="4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ACTIVIDADES  COMPLEMENTARIAS Y EXTRAESCOLARES</a:t>
            </a:r>
            <a:endParaRPr b="0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8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7800" lvl="0" marL="171450" rtl="0" algn="just"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Char char="⮚"/>
            </a:pPr>
            <a:r>
              <a:rPr b="1" lang="es-ES" sz="2800"/>
              <a:t>1º ESO</a:t>
            </a:r>
            <a:r>
              <a:rPr lang="es-ES" sz="2800"/>
              <a:t> English Week en Tossa de Mar</a:t>
            </a:r>
            <a:endParaRPr sz="2800"/>
          </a:p>
          <a:p>
            <a:pPr indent="-177800" lvl="0" marL="171450" rtl="0" algn="just">
              <a:spcBef>
                <a:spcPts val="750"/>
              </a:spcBef>
              <a:spcAft>
                <a:spcPts val="0"/>
              </a:spcAft>
              <a:buSzPts val="2800"/>
              <a:buFont typeface="Calibri"/>
              <a:buChar char="⮚"/>
            </a:pPr>
            <a:r>
              <a:rPr b="1" lang="es-ES" sz="2800"/>
              <a:t>2º ESO</a:t>
            </a:r>
            <a:r>
              <a:rPr lang="es-ES" sz="2800"/>
              <a:t> Intercambio con Francia (Clemont-Ferrand) </a:t>
            </a:r>
            <a:endParaRPr sz="2800"/>
          </a:p>
          <a:p>
            <a:pPr indent="-177800" lvl="0" marL="171450" rtl="0" algn="just"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Char char="⮚"/>
            </a:pPr>
            <a:r>
              <a:rPr b="1" lang="es-ES" sz="2800"/>
              <a:t>3º ESO</a:t>
            </a:r>
            <a:r>
              <a:rPr lang="es-ES" sz="2800"/>
              <a:t> Semana del esquí en Astún</a:t>
            </a:r>
            <a:endParaRPr sz="2800"/>
          </a:p>
          <a:p>
            <a:pPr indent="-177800" lvl="0" marL="171450" rtl="0" algn="just">
              <a:spcBef>
                <a:spcPts val="750"/>
              </a:spcBef>
              <a:spcAft>
                <a:spcPts val="0"/>
              </a:spcAft>
              <a:buSzPts val="2800"/>
              <a:buFont typeface="Calibri"/>
              <a:buChar char="⮚"/>
            </a:pPr>
            <a:r>
              <a:rPr b="1" lang="es-ES" sz="2800"/>
              <a:t>4º ESO</a:t>
            </a:r>
            <a:r>
              <a:rPr lang="es-ES" sz="2800"/>
              <a:t> Programa Cruzando fronteras</a:t>
            </a:r>
            <a:endParaRPr sz="2800"/>
          </a:p>
          <a:p>
            <a:pPr indent="0" lvl="0" marL="171450" rtl="0" algn="just">
              <a:spcBef>
                <a:spcPts val="750"/>
              </a:spcBef>
              <a:spcAft>
                <a:spcPts val="0"/>
              </a:spcAft>
              <a:buNone/>
            </a:pPr>
            <a:r>
              <a:rPr b="1" lang="es-ES" sz="2800"/>
              <a:t>4º ESO - 1º Bachillerato</a:t>
            </a:r>
            <a:r>
              <a:rPr lang="es-ES" sz="2800"/>
              <a:t> Erasmus+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9"/>
          <p:cNvSpPr txBox="1"/>
          <p:nvPr>
            <p:ph idx="4294967295" type="title"/>
          </p:nvPr>
        </p:nvSpPr>
        <p:spPr>
          <a:xfrm>
            <a:off x="-32" y="31735"/>
            <a:ext cx="7858180" cy="1254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200"/>
              <a:buFont typeface="Calibri"/>
              <a:buNone/>
            </a:pPr>
            <a:r>
              <a:rPr b="1" lang="es-ES" sz="3200"/>
              <a:t>COLABORACIÓN CON OTRAS INSTITUCIONES</a:t>
            </a:r>
            <a:endParaRPr sz="3200"/>
          </a:p>
        </p:txBody>
      </p:sp>
      <p:sp>
        <p:nvSpPr>
          <p:cNvPr id="414" name="Google Shape;414;p39"/>
          <p:cNvSpPr txBox="1"/>
          <p:nvPr>
            <p:ph idx="1" type="body"/>
          </p:nvPr>
        </p:nvSpPr>
        <p:spPr>
          <a:xfrm>
            <a:off x="347375" y="1825625"/>
            <a:ext cx="8426700" cy="43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7800" lvl="0" marL="17145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Char char="⮚"/>
            </a:pPr>
            <a:r>
              <a:rPr b="1" lang="es-ES" sz="2800"/>
              <a:t>Charlas de la policía nacional y local </a:t>
            </a:r>
            <a:r>
              <a:rPr lang="es-ES" sz="2800"/>
              <a:t>(convivencia y mejora de la seguridad en los centros educativos y su entorno)</a:t>
            </a:r>
            <a:endParaRPr/>
          </a:p>
          <a:p>
            <a:pPr indent="-171450" lvl="1" marL="514350" rtl="0" algn="just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Noto Sans Symbols"/>
              <a:buChar char="⮚"/>
            </a:pPr>
            <a:r>
              <a:rPr lang="es-ES" sz="2400"/>
              <a:t>1º ESO sobre “</a:t>
            </a:r>
            <a:r>
              <a:rPr lang="es-ES" sz="2400"/>
              <a:t>Los riesgos de Internet</a:t>
            </a:r>
            <a:r>
              <a:rPr lang="es-ES" sz="2400"/>
              <a:t>”</a:t>
            </a:r>
            <a:endParaRPr/>
          </a:p>
          <a:p>
            <a:pPr indent="-171450" lvl="1" marL="514350" rtl="0" algn="just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Noto Sans Symbols"/>
              <a:buChar char="⮚"/>
            </a:pPr>
            <a:r>
              <a:rPr lang="es-ES" sz="2400"/>
              <a:t>2º ESO sobre “El acoso escolar”</a:t>
            </a:r>
            <a:endParaRPr/>
          </a:p>
          <a:p>
            <a:pPr indent="-171450" lvl="1" marL="514350" rtl="0" algn="just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Noto Sans Symbols"/>
              <a:buChar char="⮚"/>
            </a:pPr>
            <a:r>
              <a:rPr lang="es-ES" sz="2400"/>
              <a:t>3º ESO sobre “</a:t>
            </a:r>
            <a:r>
              <a:rPr lang="es-ES" sz="2400"/>
              <a:t>Riesgos</a:t>
            </a:r>
            <a:r>
              <a:rPr lang="es-ES" sz="2400"/>
              <a:t> del alcohol y drogas”</a:t>
            </a:r>
            <a:endParaRPr/>
          </a:p>
          <a:p>
            <a:pPr indent="-171450" lvl="1" marL="514350" rtl="0" algn="just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Noto Sans Symbols"/>
              <a:buChar char="⮚"/>
            </a:pPr>
            <a:r>
              <a:rPr lang="es-ES" sz="2400"/>
              <a:t>4º ESO sobre “Seguridad Vial”</a:t>
            </a:r>
            <a:endParaRPr/>
          </a:p>
          <a:p>
            <a:pPr indent="-177800" lvl="0" marL="171450" rtl="0" algn="just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Char char="⮚"/>
            </a:pPr>
            <a:r>
              <a:rPr lang="es-ES" sz="2800"/>
              <a:t>Charlas de </a:t>
            </a:r>
            <a:r>
              <a:rPr b="1" lang="es-ES" sz="2800"/>
              <a:t>formación en educación afectivo-sexual </a:t>
            </a:r>
            <a:r>
              <a:rPr lang="es-ES" sz="2800"/>
              <a:t>para los alumnos de 2º de ESO (Amaltea), financiadas por el </a:t>
            </a:r>
            <a:r>
              <a:rPr b="1" lang="es-ES" sz="2800"/>
              <a:t>IES</a:t>
            </a:r>
            <a:r>
              <a:rPr lang="es-ES" sz="2800"/>
              <a:t> y el </a:t>
            </a:r>
            <a:r>
              <a:rPr b="1" lang="es-ES" sz="2800"/>
              <a:t>AMPA</a:t>
            </a:r>
            <a:r>
              <a:rPr lang="es-ES" sz="2800"/>
              <a:t>. En</a:t>
            </a:r>
            <a:r>
              <a:rPr lang="es-ES" sz="2800"/>
              <a:t> 4º de ESO de la Zona de Salud Joven del Ayuntamiento (gratuitas).</a:t>
            </a:r>
            <a:endParaRPr/>
          </a:p>
        </p:txBody>
      </p:sp>
      <p:sp>
        <p:nvSpPr>
          <p:cNvPr id="415" name="Google Shape;415;p39"/>
          <p:cNvSpPr txBox="1"/>
          <p:nvPr/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I.E.S. LA AZUCARERA - ZARAGOZA</a:t>
            </a:r>
            <a:endParaRPr b="1" i="1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0"/>
          <p:cNvSpPr txBox="1"/>
          <p:nvPr>
            <p:ph idx="1" type="body"/>
          </p:nvPr>
        </p:nvSpPr>
        <p:spPr>
          <a:xfrm>
            <a:off x="428596" y="1428736"/>
            <a:ext cx="8229600" cy="5559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Noto Sans Symbols"/>
              <a:buChar char="⮚"/>
            </a:pPr>
            <a:r>
              <a:rPr b="1" lang="es-ES" sz="2400"/>
              <a:t>Apoyo y refuerzo </a:t>
            </a:r>
            <a:r>
              <a:rPr lang="es-ES" sz="2400"/>
              <a:t>escolar para alumnado vulnerable:</a:t>
            </a:r>
            <a:endParaRPr/>
          </a:p>
          <a:p>
            <a:pPr indent="-171450" lvl="1" marL="514350" rtl="0" algn="just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F5496"/>
              </a:buClr>
              <a:buSzPts val="2000"/>
              <a:buFont typeface="Noto Sans Symbols"/>
              <a:buChar char="⮚"/>
            </a:pPr>
            <a:r>
              <a:rPr b="1" lang="es-ES" sz="2000"/>
              <a:t>KAIRÓS (en su local)</a:t>
            </a:r>
            <a:endParaRPr b="1" sz="2000"/>
          </a:p>
          <a:p>
            <a:pPr indent="-171450" lvl="1" marL="514350" rtl="0" algn="just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F5496"/>
              </a:buClr>
              <a:buSzPts val="2000"/>
              <a:buFont typeface="Noto Sans Symbols"/>
              <a:buChar char="⮚"/>
            </a:pPr>
            <a:r>
              <a:rPr b="1" lang="es-ES" sz="2000"/>
              <a:t>OZANAM (en el propio IES)</a:t>
            </a:r>
            <a:endParaRPr sz="2000"/>
          </a:p>
          <a:p>
            <a:pPr indent="-171450" lvl="0" marL="171450" rtl="0" algn="just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Noto Sans Symbols"/>
              <a:buChar char="⮚"/>
            </a:pPr>
            <a:r>
              <a:rPr lang="es-ES" sz="2400"/>
              <a:t>Biblioteca Cubit</a:t>
            </a:r>
            <a:endParaRPr sz="2400"/>
          </a:p>
          <a:p>
            <a:pPr indent="-171450" lvl="0" marL="171450" rtl="0" algn="just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Noto Sans Symbols"/>
              <a:buChar char="⮚"/>
            </a:pPr>
            <a:r>
              <a:rPr lang="es-ES" sz="2400"/>
              <a:t>Universidad de Zaragoza. </a:t>
            </a:r>
            <a:r>
              <a:rPr b="1" lang="es-ES" sz="2400"/>
              <a:t>Máster en Profesorado de Educación Secundaria Obligatoria</a:t>
            </a:r>
            <a:endParaRPr sz="2400"/>
          </a:p>
          <a:p>
            <a:pPr indent="-17145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Noto Sans Symbols"/>
              <a:buChar char="⮚"/>
            </a:pPr>
            <a:r>
              <a:rPr lang="es-ES" sz="2400"/>
              <a:t>Ayuntamiento de Zaragoza. </a:t>
            </a:r>
            <a:r>
              <a:rPr b="1" lang="es-ES" sz="2400"/>
              <a:t>Zona Joven</a:t>
            </a:r>
            <a:r>
              <a:rPr b="1" lang="es-ES" sz="2400"/>
              <a:t> </a:t>
            </a:r>
            <a:r>
              <a:rPr lang="es-ES" sz="2400"/>
              <a:t>(antiguo PIEE)</a:t>
            </a:r>
            <a:r>
              <a:rPr b="1" lang="es-ES" sz="2400"/>
              <a:t> </a:t>
            </a:r>
            <a:r>
              <a:rPr lang="es-ES" sz="2400"/>
              <a:t>que pretende dinamizar la comunidad escolar a través de actividades deportivas, culturales, talleres-cursos extraescolares en el propio IES....</a:t>
            </a:r>
            <a:endParaRPr/>
          </a:p>
          <a:p>
            <a:pPr indent="-19050" lvl="0" marL="171450" rtl="0" algn="just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/>
          </a:p>
          <a:p>
            <a:pPr indent="-19050" lvl="0" marL="171450" rtl="0" algn="just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/>
          </a:p>
          <a:p>
            <a:pPr indent="-171450" lvl="0" marL="17145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</a:pPr>
            <a:r>
              <a:t/>
            </a:r>
            <a:endParaRPr/>
          </a:p>
          <a:p>
            <a:pPr indent="-171450" lvl="0" marL="17145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/>
          </a:p>
          <a:p>
            <a:pPr indent="-171450" lvl="0" marL="17145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422" name="Google Shape;422;p40"/>
          <p:cNvSpPr txBox="1"/>
          <p:nvPr/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I.E.S. LA AZUCARERA - ZARAGOZA</a:t>
            </a:r>
            <a:endParaRPr b="1" i="1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40"/>
          <p:cNvSpPr txBox="1"/>
          <p:nvPr/>
        </p:nvSpPr>
        <p:spPr>
          <a:xfrm>
            <a:off x="-32" y="31735"/>
            <a:ext cx="7858180" cy="1254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200"/>
              <a:buFont typeface="Calibri"/>
              <a:buNone/>
            </a:pPr>
            <a:r>
              <a:rPr b="1" i="0" lang="es-ES" sz="32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COLABORACIÓN CON OTRAS INSTITUCIONES</a:t>
            </a:r>
            <a:endParaRPr b="0" i="0" sz="32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1"/>
          <p:cNvSpPr txBox="1"/>
          <p:nvPr/>
        </p:nvSpPr>
        <p:spPr>
          <a:xfrm>
            <a:off x="323851" y="1700214"/>
            <a:ext cx="2016125" cy="3539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descr="C:\Users\vfernandezm\Downloads\PIEE PULSERAS.jpg" id="430" name="Google Shape;430;p41"/>
          <p:cNvPicPr preferRelativeResize="0"/>
          <p:nvPr/>
        </p:nvPicPr>
        <p:blipFill rotWithShape="1">
          <a:blip r:embed="rId3">
            <a:alphaModFix/>
          </a:blip>
          <a:srcRect b="0" l="0" r="0" t="4464"/>
          <a:stretch/>
        </p:blipFill>
        <p:spPr>
          <a:xfrm>
            <a:off x="515941" y="3357562"/>
            <a:ext cx="4270375" cy="3057524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1"/>
          <p:cNvSpPr txBox="1"/>
          <p:nvPr>
            <p:ph idx="1" type="body"/>
          </p:nvPr>
        </p:nvSpPr>
        <p:spPr>
          <a:xfrm>
            <a:off x="628650" y="1571612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78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Char char="⮚"/>
            </a:pPr>
            <a:r>
              <a:rPr lang="es-ES" sz="2800"/>
              <a:t>En el Zona Joven (antiguo PIEE) hay un educador que trabaja en la educación del ocio de los alumnos del centro. Organizan actividades por las tardes y en los recreos durante todo el curso.</a:t>
            </a:r>
            <a:endParaRPr sz="2800"/>
          </a:p>
          <a:p>
            <a:pPr indent="-3810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</p:txBody>
      </p:sp>
      <p:sp>
        <p:nvSpPr>
          <p:cNvPr id="432" name="Google Shape;432;p41"/>
          <p:cNvSpPr txBox="1"/>
          <p:nvPr/>
        </p:nvSpPr>
        <p:spPr>
          <a:xfrm>
            <a:off x="3028950" y="6592267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I.E.S. LA AZUCARERA - ZARAGOZA</a:t>
            </a:r>
            <a:endParaRPr b="1" i="1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41"/>
          <p:cNvSpPr txBox="1"/>
          <p:nvPr/>
        </p:nvSpPr>
        <p:spPr>
          <a:xfrm>
            <a:off x="-32" y="31735"/>
            <a:ext cx="7858180" cy="1254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200"/>
              <a:buFont typeface="Calibri"/>
              <a:buNone/>
            </a:pPr>
            <a:r>
              <a:rPr b="1" i="0" lang="es-ES" sz="32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COLABORACIÓN CON OTRAS INSTITUCIONES</a:t>
            </a:r>
            <a:endParaRPr b="0" i="0" sz="32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41"/>
          <p:cNvSpPr/>
          <p:nvPr/>
        </p:nvSpPr>
        <p:spPr>
          <a:xfrm>
            <a:off x="5178875" y="6208700"/>
            <a:ext cx="1009500" cy="354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41"/>
          <p:cNvSpPr txBox="1"/>
          <p:nvPr/>
        </p:nvSpPr>
        <p:spPr>
          <a:xfrm>
            <a:off x="5098808" y="6064892"/>
            <a:ext cx="1131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700">
                <a:latin typeface="Calibri"/>
                <a:ea typeface="Calibri"/>
                <a:cs typeface="Calibri"/>
                <a:sym typeface="Calibri"/>
              </a:rPr>
              <a:t>2023-2024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6" name="Google Shape;43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9750" y="3357550"/>
            <a:ext cx="2707348" cy="2707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/>
          <p:nvPr>
            <p:ph idx="4294967295" type="title"/>
          </p:nvPr>
        </p:nvSpPr>
        <p:spPr>
          <a:xfrm>
            <a:off x="60370" y="-88942"/>
            <a:ext cx="78843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s-ES" sz="4400">
                <a:solidFill>
                  <a:schemeClr val="lt1"/>
                </a:solidFill>
              </a:rPr>
              <a:t>¿Cómo lo mitigamos?</a:t>
            </a:r>
            <a:br>
              <a:rPr b="1" lang="es-ES" sz="4400">
                <a:solidFill>
                  <a:schemeClr val="lt1"/>
                </a:solidFill>
              </a:rPr>
            </a:br>
            <a:r>
              <a:rPr b="1" lang="es-ES" sz="3600">
                <a:solidFill>
                  <a:schemeClr val="lt1"/>
                </a:solidFill>
              </a:rPr>
              <a:t>Equipo AMA </a:t>
            </a:r>
            <a:endParaRPr b="1" sz="3600">
              <a:solidFill>
                <a:schemeClr val="lt1"/>
              </a:solidFill>
            </a:endParaRPr>
          </a:p>
        </p:txBody>
      </p:sp>
      <p:sp>
        <p:nvSpPr>
          <p:cNvPr id="96" name="Google Shape;96;p15"/>
          <p:cNvSpPr txBox="1"/>
          <p:nvPr>
            <p:ph idx="1" type="body"/>
          </p:nvPr>
        </p:nvSpPr>
        <p:spPr>
          <a:xfrm>
            <a:off x="457200" y="1412775"/>
            <a:ext cx="8329800" cy="47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6350" lvl="0" marL="92075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s-ES" sz="3200"/>
              <a:t>Operación Welcome  - Guías de acogida</a:t>
            </a:r>
            <a:endParaRPr sz="3200"/>
          </a:p>
          <a:p>
            <a:pPr indent="-6350" lvl="0" marL="92075" rtl="0" algn="just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s-ES" sz="3200"/>
              <a:t>Una de las funciones de los alumnos ayudantes es acoger, ayudar y escuchar a los alumnos de 1º ESO que se incorporan al Centro.</a:t>
            </a:r>
            <a:endParaRPr/>
          </a:p>
        </p:txBody>
      </p:sp>
      <p:sp>
        <p:nvSpPr>
          <p:cNvPr id="97" name="Google Shape;97;p15"/>
          <p:cNvSpPr txBox="1"/>
          <p:nvPr/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I.E.S. LA AZUCARERA - ZARAGOZA</a:t>
            </a:r>
            <a:endParaRPr b="1" i="1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5"/>
          <p:cNvSpPr/>
          <p:nvPr/>
        </p:nvSpPr>
        <p:spPr>
          <a:xfrm>
            <a:off x="827584" y="6198256"/>
            <a:ext cx="7488869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b="1" i="0" lang="es-E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quipo AMA, noviembre de 20</a:t>
            </a:r>
            <a:r>
              <a:rPr b="1"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1000" y="3546925"/>
            <a:ext cx="4479800" cy="2519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2"/>
          <p:cNvSpPr txBox="1"/>
          <p:nvPr>
            <p:ph type="ctrTitle"/>
          </p:nvPr>
        </p:nvSpPr>
        <p:spPr>
          <a:xfrm>
            <a:off x="1143000" y="1122363"/>
            <a:ext cx="6858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42"/>
          <p:cNvSpPr txBox="1"/>
          <p:nvPr>
            <p:ph idx="1" type="subTitle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42"/>
          <p:cNvSpPr txBox="1"/>
          <p:nvPr/>
        </p:nvSpPr>
        <p:spPr>
          <a:xfrm>
            <a:off x="2581350" y="5245325"/>
            <a:ext cx="3981300" cy="421200"/>
          </a:xfrm>
          <a:prstGeom prst="rect">
            <a:avLst/>
          </a:prstGeom>
          <a:solidFill>
            <a:srgbClr val="EFEFEF">
              <a:alpha val="508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5" name="Google Shape;445;p42" title="IES La Azucarera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43"/>
          <p:cNvPicPr preferRelativeResize="0"/>
          <p:nvPr/>
        </p:nvPicPr>
        <p:blipFill rotWithShape="1">
          <a:blip r:embed="rId3">
            <a:alphaModFix/>
          </a:blip>
          <a:srcRect b="9047" l="17149" r="14691" t="27064"/>
          <a:stretch/>
        </p:blipFill>
        <p:spPr>
          <a:xfrm>
            <a:off x="-612576" y="3572"/>
            <a:ext cx="9756577" cy="6858221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43"/>
          <p:cNvSpPr txBox="1"/>
          <p:nvPr>
            <p:ph type="ctrTitle"/>
          </p:nvPr>
        </p:nvSpPr>
        <p:spPr>
          <a:xfrm>
            <a:off x="1614900" y="2812400"/>
            <a:ext cx="5914200" cy="1052700"/>
          </a:xfrm>
          <a:prstGeom prst="rect">
            <a:avLst/>
          </a:prstGeom>
          <a:solidFill>
            <a:srgbClr val="F3F3F3">
              <a:alpha val="45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600"/>
              <a:buFont typeface="Calibri"/>
              <a:buNone/>
            </a:pPr>
            <a:r>
              <a:rPr lang="es-ES" sz="4600">
                <a:solidFill>
                  <a:srgbClr val="434343"/>
                </a:solidFill>
              </a:rPr>
              <a:t>	</a:t>
            </a:r>
            <a:r>
              <a:rPr b="1" lang="es-ES" sz="40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Gracias por su atención</a:t>
            </a:r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/>
          <p:nvPr>
            <p:ph idx="1" type="body"/>
          </p:nvPr>
        </p:nvSpPr>
        <p:spPr>
          <a:xfrm>
            <a:off x="628650" y="1957982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85"/>
              <a:buNone/>
            </a:pPr>
            <a:r>
              <a:rPr b="1" lang="es-ES" sz="1785"/>
              <a:t>Es una (gran) Comunidad educativa</a:t>
            </a:r>
            <a:endParaRPr/>
          </a:p>
          <a:p>
            <a:pPr indent="-171450" lvl="0" marL="171450" rtl="0" algn="ctr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</a:pPr>
            <a:r>
              <a:t/>
            </a:r>
            <a:endParaRPr b="1" sz="850"/>
          </a:p>
          <a:p>
            <a:pPr indent="-171450" lvl="0" marL="171450" rtl="0" algn="just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380"/>
              <a:buFont typeface="Noto Sans Symbols"/>
              <a:buChar char="⮚"/>
            </a:pPr>
            <a:r>
              <a:rPr b="1" lang="es-ES" sz="2380"/>
              <a:t>Alumnado: </a:t>
            </a:r>
            <a:r>
              <a:rPr lang="es-ES" sz="2380"/>
              <a:t> 873 alumnos/as</a:t>
            </a:r>
            <a:endParaRPr/>
          </a:p>
          <a:p>
            <a:pPr indent="-171450" lvl="0" marL="171450" rtl="0" algn="just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380"/>
              <a:buFont typeface="Noto Sans Symbols"/>
              <a:buChar char="⮚"/>
            </a:pPr>
            <a:r>
              <a:rPr b="1" lang="es-ES" sz="2380"/>
              <a:t>Profesorado</a:t>
            </a:r>
            <a:r>
              <a:rPr lang="es-ES" sz="2380"/>
              <a:t>:  85 profesores</a:t>
            </a:r>
            <a:endParaRPr/>
          </a:p>
          <a:p>
            <a:pPr indent="-171450" lvl="0" marL="171450" rtl="0" algn="just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380"/>
              <a:buFont typeface="Noto Sans Symbols"/>
              <a:buChar char="⮚"/>
            </a:pPr>
            <a:r>
              <a:rPr b="1" lang="es-ES" sz="2380"/>
              <a:t>Familias:</a:t>
            </a:r>
            <a:r>
              <a:rPr lang="es-ES" sz="2380"/>
              <a:t> AMPA del centro</a:t>
            </a:r>
            <a:endParaRPr sz="2380"/>
          </a:p>
          <a:p>
            <a:pPr indent="-171450" lvl="0" marL="171450" rtl="0" algn="just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380"/>
              <a:buFont typeface="Noto Sans Symbols"/>
              <a:buChar char="⮚"/>
            </a:pPr>
            <a:r>
              <a:rPr b="1" lang="es-ES" sz="2380"/>
              <a:t>Personal de administración y servicios (PAS)</a:t>
            </a:r>
            <a:endParaRPr sz="2380"/>
          </a:p>
          <a:p>
            <a:pPr indent="-171449" lvl="1" marL="514350" rtl="0" algn="just">
              <a:lnSpc>
                <a:spcPct val="8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380"/>
              <a:buFont typeface="Noto Sans Symbols"/>
              <a:buChar char="▪"/>
            </a:pPr>
            <a:r>
              <a:rPr lang="es-ES" sz="2380"/>
              <a:t>Conserjes: 4 personas</a:t>
            </a:r>
            <a:endParaRPr sz="2380"/>
          </a:p>
          <a:p>
            <a:pPr indent="-171449" lvl="1" marL="514350" rtl="0" algn="just">
              <a:lnSpc>
                <a:spcPct val="8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380"/>
              <a:buFont typeface="Noto Sans Symbols"/>
              <a:buChar char="▪"/>
            </a:pPr>
            <a:r>
              <a:rPr lang="es-ES" sz="2380"/>
              <a:t>Servicio de limpieza: 4 p</a:t>
            </a:r>
            <a:endParaRPr sz="2380"/>
          </a:p>
          <a:p>
            <a:pPr indent="-171449" lvl="1" marL="514350" rtl="0" algn="just">
              <a:lnSpc>
                <a:spcPct val="8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380"/>
              <a:buFont typeface="Noto Sans Symbols"/>
              <a:buChar char="▪"/>
            </a:pPr>
            <a:r>
              <a:rPr lang="es-ES" sz="2380"/>
              <a:t>Administración: 3 p</a:t>
            </a:r>
            <a:endParaRPr/>
          </a:p>
          <a:p>
            <a:pPr indent="-171450" lvl="0" marL="171450" rtl="0" algn="ctr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Noto Sans Symbols"/>
              <a:buNone/>
            </a:pPr>
            <a:r>
              <a:t/>
            </a:r>
            <a:endParaRPr sz="2380"/>
          </a:p>
        </p:txBody>
      </p:sp>
      <p:grpSp>
        <p:nvGrpSpPr>
          <p:cNvPr id="105" name="Google Shape;105;p16"/>
          <p:cNvGrpSpPr/>
          <p:nvPr/>
        </p:nvGrpSpPr>
        <p:grpSpPr>
          <a:xfrm>
            <a:off x="4629150" y="1700808"/>
            <a:ext cx="3886199" cy="3861241"/>
            <a:chOff x="0" y="0"/>
            <a:chExt cx="3886199" cy="3861241"/>
          </a:xfrm>
        </p:grpSpPr>
        <p:sp>
          <p:nvSpPr>
            <p:cNvPr id="106" name="Google Shape;106;p16"/>
            <p:cNvSpPr/>
            <p:nvPr/>
          </p:nvSpPr>
          <p:spPr>
            <a:xfrm rot="5400000">
              <a:off x="-311130" y="311130"/>
              <a:ext cx="2074204" cy="1451943"/>
            </a:xfrm>
            <a:prstGeom prst="chevron">
              <a:avLst>
                <a:gd fmla="val 50000" name="adj"/>
              </a:avLst>
            </a:prstGeom>
            <a:solidFill>
              <a:srgbClr val="599BD5"/>
            </a:solidFill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6"/>
            <p:cNvSpPr txBox="1"/>
            <p:nvPr/>
          </p:nvSpPr>
          <p:spPr>
            <a:xfrm>
              <a:off x="1" y="725972"/>
              <a:ext cx="1451943" cy="6222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875" lIns="8875" spcFirstLastPara="1" rIns="8875" wrap="square" tIns="88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s-ES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Educación Secundaria Obligatoria</a:t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6"/>
            <p:cNvSpPr/>
            <p:nvPr/>
          </p:nvSpPr>
          <p:spPr>
            <a:xfrm rot="5400000">
              <a:off x="1994955" y="-542461"/>
              <a:ext cx="1348233" cy="2434256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6"/>
            <p:cNvSpPr txBox="1"/>
            <p:nvPr/>
          </p:nvSpPr>
          <p:spPr>
            <a:xfrm>
              <a:off x="1451944" y="66365"/>
              <a:ext cx="2368441" cy="12166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50" lIns="113775" spcFirstLastPara="1" rIns="10150" wrap="square" tIns="10150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Char char="•"/>
              </a:pPr>
              <a:r>
                <a:rPr b="0" i="0" lang="es-E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r>
                <a:rPr lang="es-E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33</a:t>
              </a:r>
              <a:r>
                <a:rPr b="0" i="0" lang="es-E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Alumnos</a:t>
              </a:r>
              <a:endPara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Char char="•"/>
              </a:pPr>
              <a:r>
                <a:rPr b="0" i="0" lang="es-E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Ratios por clase de 2</a:t>
              </a:r>
              <a:r>
                <a:rPr lang="es-E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r>
                <a:rPr b="0" i="0" lang="es-E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alumnos</a:t>
              </a:r>
              <a:endPara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6"/>
            <p:cNvSpPr/>
            <p:nvPr/>
          </p:nvSpPr>
          <p:spPr>
            <a:xfrm rot="5400000">
              <a:off x="-311130" y="2098167"/>
              <a:ext cx="2074204" cy="1451943"/>
            </a:xfrm>
            <a:prstGeom prst="chevron">
              <a:avLst>
                <a:gd fmla="val 50000" name="adj"/>
              </a:avLst>
            </a:prstGeom>
            <a:solidFill>
              <a:srgbClr val="599BD5"/>
            </a:solidFill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6"/>
            <p:cNvSpPr txBox="1"/>
            <p:nvPr/>
          </p:nvSpPr>
          <p:spPr>
            <a:xfrm>
              <a:off x="1" y="2513009"/>
              <a:ext cx="1451943" cy="6222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875" lIns="8875" spcFirstLastPara="1" rIns="8875" wrap="square" tIns="88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s-ES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Bachillerato</a:t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6"/>
            <p:cNvSpPr/>
            <p:nvPr/>
          </p:nvSpPr>
          <p:spPr>
            <a:xfrm rot="5400000">
              <a:off x="1994955" y="1244024"/>
              <a:ext cx="1348233" cy="2434256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6"/>
            <p:cNvSpPr txBox="1"/>
            <p:nvPr/>
          </p:nvSpPr>
          <p:spPr>
            <a:xfrm>
              <a:off x="1451944" y="1852851"/>
              <a:ext cx="2368441" cy="12166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50" lIns="113775" spcFirstLastPara="1" rIns="10150" wrap="square" tIns="10150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Char char="•"/>
              </a:pPr>
              <a:r>
                <a:rPr b="0" i="0" lang="es-E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Bachillerato Ciencias Sociales y Humanidades</a:t>
              </a:r>
              <a:endPara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Char char="•"/>
              </a:pPr>
              <a:r>
                <a:rPr b="0" i="0" lang="es-E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Bachillerato de Ciencias y T</a:t>
              </a:r>
              <a:r>
                <a:rPr lang="es-E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ecnología</a:t>
              </a:r>
              <a:endPara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16"/>
          <p:cNvSpPr txBox="1"/>
          <p:nvPr>
            <p:ph type="title"/>
          </p:nvPr>
        </p:nvSpPr>
        <p:spPr>
          <a:xfrm>
            <a:off x="323528" y="-4424"/>
            <a:ext cx="756084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es-ES" sz="4400">
                <a:solidFill>
                  <a:schemeClr val="lt1"/>
                </a:solidFill>
              </a:rPr>
              <a:t>¿Quién es La Azucarera?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5" name="Google Shape;115;p16"/>
          <p:cNvSpPr txBox="1"/>
          <p:nvPr/>
        </p:nvSpPr>
        <p:spPr>
          <a:xfrm>
            <a:off x="569243" y="5805264"/>
            <a:ext cx="8119814" cy="646331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Somos un instituto de trato muy cercano con los alumnos y las familias. Apostamos por una atención lo más personalizada posible.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/>
          <p:nvPr>
            <p:ph idx="1" type="body"/>
          </p:nvPr>
        </p:nvSpPr>
        <p:spPr>
          <a:xfrm>
            <a:off x="638300" y="1454075"/>
            <a:ext cx="43968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85"/>
              <a:buNone/>
            </a:pPr>
            <a:r>
              <a:t/>
            </a:r>
            <a:endParaRPr b="1" sz="850"/>
          </a:p>
          <a:p>
            <a:pPr indent="-245109" lvl="0" marL="1714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960"/>
              <a:buFont typeface="Noto Sans Symbols"/>
              <a:buChar char="⮚"/>
            </a:pPr>
            <a:r>
              <a:rPr lang="es-ES" sz="2960"/>
              <a:t>Fechas de adscripción. </a:t>
            </a:r>
            <a:endParaRPr sz="296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6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60"/>
              <a:t>Aún sin fechas.</a:t>
            </a:r>
            <a:endParaRPr sz="206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60"/>
          </a:p>
          <a:p>
            <a:pPr indent="-245109" lvl="0" marL="1714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960"/>
              <a:buFont typeface="Noto Sans Symbols"/>
              <a:buChar char="⮚"/>
            </a:pPr>
            <a:r>
              <a:rPr lang="es-ES" sz="2960"/>
              <a:t>Colegios les darán información y allí se realizarán los trámites.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7145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60"/>
          </a:p>
          <a:p>
            <a:pPr indent="0" lvl="0" marL="17145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60"/>
          </a:p>
          <a:p>
            <a:pPr indent="-187960" lvl="0" marL="17145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960"/>
              <a:buFont typeface="Noto Sans Symbols"/>
              <a:buChar char="⮚"/>
            </a:pPr>
            <a:r>
              <a:rPr lang="es-ES" sz="2960"/>
              <a:t>Si hay más solicitudes que plazas, habrá necesidad de baremar.</a:t>
            </a:r>
            <a:endParaRPr sz="2960"/>
          </a:p>
          <a:p>
            <a:pPr indent="0" lvl="0" marL="17145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60"/>
          </a:p>
          <a:p>
            <a:pPr indent="0" lvl="0" marL="17145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60"/>
          </a:p>
          <a:p>
            <a:pPr indent="0" lvl="0" marL="17145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60"/>
          </a:p>
          <a:p>
            <a:pPr indent="-171450" lvl="0" marL="171450" rtl="0" algn="ctr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Noto Sans Symbols"/>
              <a:buNone/>
            </a:pPr>
            <a:r>
              <a:t/>
            </a:r>
            <a:endParaRPr sz="2380"/>
          </a:p>
        </p:txBody>
      </p:sp>
      <p:sp>
        <p:nvSpPr>
          <p:cNvPr id="121" name="Google Shape;121;p17"/>
          <p:cNvSpPr txBox="1"/>
          <p:nvPr>
            <p:ph type="title"/>
          </p:nvPr>
        </p:nvSpPr>
        <p:spPr>
          <a:xfrm>
            <a:off x="323528" y="-4424"/>
            <a:ext cx="7560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es-ES" sz="4400">
                <a:solidFill>
                  <a:schemeClr val="lt1"/>
                </a:solidFill>
              </a:rPr>
              <a:t>Adscripción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2" name="Google Shape;122;p17"/>
          <p:cNvSpPr txBox="1"/>
          <p:nvPr/>
        </p:nvSpPr>
        <p:spPr>
          <a:xfrm>
            <a:off x="569250" y="5805278"/>
            <a:ext cx="8194200" cy="8313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proceso de admisión y baremación no depende del centro. A priori están previstas 5 vías para el curso 24-25 pero es una decisión de la administración educativa.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8475" y="2273967"/>
            <a:ext cx="3301800" cy="2036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/>
          <p:nvPr/>
        </p:nvSpPr>
        <p:spPr>
          <a:xfrm>
            <a:off x="6732240" y="4224007"/>
            <a:ext cx="2304256" cy="2364169"/>
          </a:xfrm>
          <a:prstGeom prst="ellipse">
            <a:avLst/>
          </a:prstGeom>
          <a:solidFill>
            <a:srgbClr val="5B9BD5">
              <a:alpha val="40784"/>
            </a:srgbClr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8"/>
          <p:cNvSpPr txBox="1"/>
          <p:nvPr>
            <p:ph idx="4294967295" type="title"/>
          </p:nvPr>
        </p:nvSpPr>
        <p:spPr>
          <a:xfrm>
            <a:off x="0" y="-4424"/>
            <a:ext cx="788436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s-ES" sz="4400">
                <a:solidFill>
                  <a:schemeClr val="lt1"/>
                </a:solidFill>
              </a:rPr>
              <a:t>AGRUPAMIENTOS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0" name="Google Shape;130;p18"/>
          <p:cNvSpPr txBox="1"/>
          <p:nvPr>
            <p:ph idx="1" type="body"/>
          </p:nvPr>
        </p:nvSpPr>
        <p:spPr>
          <a:xfrm>
            <a:off x="457200" y="1470043"/>
            <a:ext cx="8219256" cy="3183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17145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Font typeface="Noto Sans Symbols"/>
              <a:buChar char="✔"/>
            </a:pPr>
            <a:r>
              <a:rPr lang="es-ES" sz="3200"/>
              <a:t>En todos los cursos </a:t>
            </a:r>
            <a:r>
              <a:rPr b="1" lang="es-ES" sz="3200"/>
              <a:t>se agrupa a los alumnos de forma equilibrada</a:t>
            </a:r>
            <a:r>
              <a:rPr lang="es-ES" sz="3200"/>
              <a:t>.</a:t>
            </a:r>
            <a:endParaRPr sz="1300"/>
          </a:p>
          <a:p>
            <a:pPr indent="-203200" lvl="0" marL="171450" rtl="0" algn="just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F5496"/>
              </a:buClr>
              <a:buSzPts val="3200"/>
              <a:buFont typeface="Noto Sans Symbols"/>
              <a:buChar char="✔"/>
            </a:pPr>
            <a:r>
              <a:rPr lang="es-ES" sz="3200"/>
              <a:t>Se forman </a:t>
            </a:r>
            <a:r>
              <a:rPr b="1" lang="es-ES" sz="3200"/>
              <a:t>grupos equilibrados atendiendo a la diversidad.</a:t>
            </a:r>
            <a:endParaRPr/>
          </a:p>
          <a:p>
            <a:pPr indent="-171450" lvl="1" marL="514350" rtl="0" algn="just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F5496"/>
              </a:buClr>
              <a:buSzPts val="2600"/>
              <a:buChar char="•"/>
            </a:pPr>
            <a:r>
              <a:rPr lang="es-ES" sz="2600"/>
              <a:t>No hay grupos bilingües puros, los grupos naturales son bilingües y no bilingües.</a:t>
            </a:r>
            <a:endParaRPr/>
          </a:p>
        </p:txBody>
      </p:sp>
      <p:sp>
        <p:nvSpPr>
          <p:cNvPr id="131" name="Google Shape;131;p18"/>
          <p:cNvSpPr txBox="1"/>
          <p:nvPr/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I.E.S. LA AZUCARERA - ZARAGOZA</a:t>
            </a:r>
            <a:endParaRPr b="1" i="1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8"/>
          <p:cNvSpPr txBox="1"/>
          <p:nvPr/>
        </p:nvSpPr>
        <p:spPr>
          <a:xfrm>
            <a:off x="457200" y="4509120"/>
            <a:ext cx="6131023" cy="22775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3037" lvl="0" marL="534988" marR="0" rtl="0" algn="just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600"/>
              <a:buFont typeface="Arial"/>
              <a:buChar char="•"/>
            </a:pPr>
            <a:r>
              <a:rPr b="0" i="0" lang="es-E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Tenemos en cuenta el colegio de origen </a:t>
            </a:r>
            <a:r>
              <a:rPr lang="es-E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realizar los agrupamientos</a:t>
            </a:r>
            <a:r>
              <a:rPr b="0" i="0" lang="es-E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-173037" lvl="0" marL="534988" marR="0" rtl="0" algn="just">
              <a:spcBef>
                <a:spcPts val="1800"/>
              </a:spcBef>
              <a:spcAft>
                <a:spcPts val="0"/>
              </a:spcAft>
              <a:buClr>
                <a:srgbClr val="2F5496"/>
              </a:buClr>
              <a:buSzPts val="2600"/>
              <a:buFont typeface="Arial"/>
              <a:buChar char="•"/>
            </a:pPr>
            <a:r>
              <a:rPr b="0" i="0" lang="es-E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grupos están compensados.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8"/>
          <p:cNvSpPr txBox="1"/>
          <p:nvPr/>
        </p:nvSpPr>
        <p:spPr>
          <a:xfrm>
            <a:off x="6732240" y="5062257"/>
            <a:ext cx="2304256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Horario lectivo 8:15 a 14:15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590"/>
              <a:buNone/>
            </a:pPr>
            <a:r>
              <a:rPr b="1" lang="es-ES" sz="2590"/>
              <a:t>Modelo BRIT (INGLÉS)</a:t>
            </a:r>
            <a:endParaRPr b="1" sz="2590"/>
          </a:p>
          <a:p>
            <a:pPr indent="0" lvl="0" marL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380"/>
              <a:buFont typeface="Arial"/>
              <a:buNone/>
            </a:pPr>
            <a:r>
              <a:rPr lang="es-ES" sz="2380"/>
              <a:t>Contamos con un Auxiliar de conversación.</a:t>
            </a:r>
            <a:endParaRPr sz="2590"/>
          </a:p>
          <a:p>
            <a:pPr indent="0" lvl="0" marL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590"/>
              <a:buNone/>
            </a:pPr>
            <a:r>
              <a:rPr lang="es-ES" sz="2590"/>
              <a:t>Porcentaje del currículo cursado en otro idioma: 	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590"/>
              <a:buNone/>
            </a:pPr>
            <a:r>
              <a:t/>
            </a:r>
            <a:endParaRPr sz="2590"/>
          </a:p>
          <a:p>
            <a:pPr indent="0" lvl="0" marL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590"/>
              <a:buNone/>
            </a:pPr>
            <a:r>
              <a:t/>
            </a:r>
            <a:endParaRPr sz="2590"/>
          </a:p>
          <a:p>
            <a:pPr indent="0" lvl="0" marL="0" rtl="0" algn="ctr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3977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590"/>
              <a:buNone/>
            </a:pPr>
            <a:r>
              <a:t/>
            </a:r>
            <a:endParaRPr sz="2590"/>
          </a:p>
          <a:p>
            <a:pPr indent="0" lvl="0" marL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590"/>
              <a:buNone/>
            </a:pPr>
            <a:r>
              <a:rPr lang="es-ES" sz="2590"/>
              <a:t>Esto incluye francés como optativa en 1º, 2º y 3º de ESO más la asignatura de Inglés.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590"/>
              <a:buNone/>
            </a:pPr>
            <a:r>
              <a:t/>
            </a:r>
            <a:endParaRPr sz="2590"/>
          </a:p>
          <a:p>
            <a:pPr indent="0" lvl="0" marL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590"/>
              <a:buNone/>
            </a:pPr>
            <a:r>
              <a:t/>
            </a:r>
            <a:endParaRPr sz="2590"/>
          </a:p>
          <a:p>
            <a:pPr indent="-6985" lvl="0" marL="171450" rtl="0" algn="just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590"/>
              <a:buFont typeface="Noto Sans Symbols"/>
              <a:buNone/>
            </a:pPr>
            <a:r>
              <a:t/>
            </a:r>
            <a:endParaRPr sz="2590"/>
          </a:p>
        </p:txBody>
      </p:sp>
      <p:grpSp>
        <p:nvGrpSpPr>
          <p:cNvPr id="140" name="Google Shape;140;p19"/>
          <p:cNvGrpSpPr/>
          <p:nvPr/>
        </p:nvGrpSpPr>
        <p:grpSpPr>
          <a:xfrm>
            <a:off x="4629150" y="2024585"/>
            <a:ext cx="3886199" cy="2717622"/>
            <a:chOff x="0" y="198960"/>
            <a:chExt cx="3886199" cy="2717622"/>
          </a:xfrm>
        </p:grpSpPr>
        <p:sp>
          <p:nvSpPr>
            <p:cNvPr id="141" name="Google Shape;141;p19"/>
            <p:cNvSpPr/>
            <p:nvPr/>
          </p:nvSpPr>
          <p:spPr>
            <a:xfrm>
              <a:off x="777239" y="198960"/>
              <a:ext cx="3108960" cy="2717622"/>
            </a:xfrm>
            <a:prstGeom prst="rightArrow">
              <a:avLst>
                <a:gd fmla="val 70000" name="adj1"/>
                <a:gd fmla="val 50000" name="adj2"/>
              </a:avLst>
            </a:prstGeom>
            <a:solidFill>
              <a:srgbClr val="CFDEEF">
                <a:alpha val="89803"/>
              </a:srgbClr>
            </a:solidFill>
            <a:ln cap="flat" cmpd="sng" w="12700">
              <a:solidFill>
                <a:srgbClr val="CFDEEF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9"/>
            <p:cNvSpPr txBox="1"/>
            <p:nvPr/>
          </p:nvSpPr>
          <p:spPr>
            <a:xfrm>
              <a:off x="1554479" y="606603"/>
              <a:ext cx="1515618" cy="19023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55875" spcFirstLastPara="1" rIns="27925" wrap="square" tIns="1395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alibri"/>
                <a:buChar char="•"/>
              </a:pPr>
              <a:r>
                <a:rPr b="0" i="0" lang="es-ES" sz="2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Biología y geología</a:t>
              </a:r>
              <a:endPara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3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alibri"/>
                <a:buChar char="•"/>
              </a:pPr>
              <a:r>
                <a:rPr b="0" i="0" lang="es-ES" sz="2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Educación plástica y visual</a:t>
              </a:r>
              <a:endPara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19"/>
            <p:cNvSpPr/>
            <p:nvPr/>
          </p:nvSpPr>
          <p:spPr>
            <a:xfrm>
              <a:off x="0" y="780531"/>
              <a:ext cx="1554480" cy="1554480"/>
            </a:xfrm>
            <a:prstGeom prst="ellipse">
              <a:avLst/>
            </a:prstGeom>
            <a:solidFill>
              <a:srgbClr val="599BD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9"/>
            <p:cNvSpPr txBox="1"/>
            <p:nvPr/>
          </p:nvSpPr>
          <p:spPr>
            <a:xfrm>
              <a:off x="227648" y="1008179"/>
              <a:ext cx="1099184" cy="10991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1º ESO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5" name="Google Shape;145;p19"/>
          <p:cNvSpPr txBox="1"/>
          <p:nvPr>
            <p:ph type="title"/>
          </p:nvPr>
        </p:nvSpPr>
        <p:spPr>
          <a:xfrm>
            <a:off x="323528" y="-4424"/>
            <a:ext cx="756084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es-ES" sz="3600">
                <a:solidFill>
                  <a:schemeClr val="lt1"/>
                </a:solidFill>
              </a:rPr>
              <a:t>PROGRAMA BILINGÜE Inglés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146" name="Google Shape;146;p19"/>
          <p:cNvSpPr txBox="1"/>
          <p:nvPr/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I.E.S. LA AZUCARERA - ZARAGOZA</a:t>
            </a:r>
            <a:endParaRPr b="1" i="1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l Blog de Anabel: Conociendo Reino Unido" id="147" name="Google Shape;14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12360" y="3586379"/>
            <a:ext cx="1040030" cy="693354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9"/>
          <p:cNvSpPr/>
          <p:nvPr/>
        </p:nvSpPr>
        <p:spPr>
          <a:xfrm>
            <a:off x="4629150" y="4797152"/>
            <a:ext cx="3975298" cy="9144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 hay séptimas horas en el itinerario bilingüe inglés.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9"/>
          <p:cNvSpPr/>
          <p:nvPr/>
        </p:nvSpPr>
        <p:spPr>
          <a:xfrm>
            <a:off x="1331640" y="3645024"/>
            <a:ext cx="1944216" cy="792088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r>
            <a:r>
              <a:rPr lang="es-E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/>
          <p:nvPr>
            <p:ph idx="1" type="body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590"/>
              <a:buNone/>
            </a:pPr>
            <a:r>
              <a:rPr b="1" lang="es-ES" sz="2590"/>
              <a:t>Modelo BRIT (INGLÉS)</a:t>
            </a:r>
            <a:endParaRPr b="1" sz="2590"/>
          </a:p>
          <a:p>
            <a:pPr indent="0" lvl="0" marL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590"/>
              <a:buNone/>
            </a:pPr>
            <a:r>
              <a:t/>
            </a:r>
            <a:endParaRPr sz="2590"/>
          </a:p>
          <a:p>
            <a:pPr indent="0" lvl="0" marL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590"/>
              <a:buNone/>
            </a:pPr>
            <a:r>
              <a:rPr lang="es-ES" sz="2590"/>
              <a:t>Porcentaje del currículo cursado en otro idioma: 	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590"/>
              <a:buNone/>
            </a:pPr>
            <a:r>
              <a:t/>
            </a:r>
            <a:endParaRPr sz="2590"/>
          </a:p>
          <a:p>
            <a:pPr indent="0" lvl="0" marL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590"/>
              <a:buNone/>
            </a:pPr>
            <a:r>
              <a:t/>
            </a:r>
            <a:endParaRPr sz="2590"/>
          </a:p>
          <a:p>
            <a:pPr indent="0" lvl="0" marL="0" rtl="0" algn="ctr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3977"/>
              <a:buNone/>
            </a:pPr>
            <a:r>
              <a:rPr lang="es-ES" sz="3977"/>
              <a:t>37,5%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590"/>
              <a:buNone/>
            </a:pPr>
            <a:r>
              <a:t/>
            </a:r>
            <a:endParaRPr sz="2590"/>
          </a:p>
          <a:p>
            <a:pPr indent="0" lvl="0" marL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590"/>
              <a:buNone/>
            </a:pPr>
            <a:r>
              <a:rPr lang="es-ES" sz="2590"/>
              <a:t>Esto incluye francés como optativa en 1º, 2º y 3º de ESO más la asignatura de Inglés.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590"/>
              <a:buNone/>
            </a:pPr>
            <a:r>
              <a:t/>
            </a:r>
            <a:endParaRPr sz="2590"/>
          </a:p>
          <a:p>
            <a:pPr indent="0" lvl="0" marL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590"/>
              <a:buNone/>
            </a:pPr>
            <a:r>
              <a:t/>
            </a:r>
            <a:endParaRPr sz="2590"/>
          </a:p>
          <a:p>
            <a:pPr indent="-6985" lvl="0" marL="171450" rtl="0" algn="just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2F5496"/>
              </a:buClr>
              <a:buSzPts val="2590"/>
              <a:buFont typeface="Noto Sans Symbols"/>
              <a:buNone/>
            </a:pPr>
            <a:r>
              <a:t/>
            </a:r>
            <a:endParaRPr sz="2590"/>
          </a:p>
        </p:txBody>
      </p:sp>
      <p:grpSp>
        <p:nvGrpSpPr>
          <p:cNvPr id="156" name="Google Shape;156;p20"/>
          <p:cNvGrpSpPr/>
          <p:nvPr/>
        </p:nvGrpSpPr>
        <p:grpSpPr>
          <a:xfrm>
            <a:off x="4629151" y="1825940"/>
            <a:ext cx="3886197" cy="4350589"/>
            <a:chOff x="1" y="316"/>
            <a:chExt cx="3886197" cy="4350589"/>
          </a:xfrm>
        </p:grpSpPr>
        <p:sp>
          <p:nvSpPr>
            <p:cNvPr id="157" name="Google Shape;157;p20"/>
            <p:cNvSpPr/>
            <p:nvPr/>
          </p:nvSpPr>
          <p:spPr>
            <a:xfrm rot="5400000">
              <a:off x="-179678" y="180015"/>
              <a:ext cx="1198200" cy="838800"/>
            </a:xfrm>
            <a:prstGeom prst="chevron">
              <a:avLst>
                <a:gd fmla="val 50000" name="adj"/>
              </a:avLst>
            </a:prstGeom>
            <a:solidFill>
              <a:srgbClr val="599BD5"/>
            </a:solidFill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20"/>
            <p:cNvSpPr txBox="1"/>
            <p:nvPr/>
          </p:nvSpPr>
          <p:spPr>
            <a:xfrm>
              <a:off x="1" y="419726"/>
              <a:ext cx="838800" cy="35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1º ESO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20"/>
            <p:cNvSpPr/>
            <p:nvPr/>
          </p:nvSpPr>
          <p:spPr>
            <a:xfrm rot="5400000">
              <a:off x="1973098" y="-1133984"/>
              <a:ext cx="778800" cy="30474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0"/>
              </a:schemeClr>
            </a:solidFill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20"/>
            <p:cNvSpPr txBox="1"/>
            <p:nvPr/>
          </p:nvSpPr>
          <p:spPr>
            <a:xfrm>
              <a:off x="838822" y="38338"/>
              <a:ext cx="30093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875" lIns="99550" spcFirstLastPara="1" rIns="8875" wrap="square" tIns="8875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0" i="0" lang="es-E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Biología y geología</a:t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0" i="0" lang="es-E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Educación plástica y visual</a:t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20"/>
            <p:cNvSpPr/>
            <p:nvPr/>
          </p:nvSpPr>
          <p:spPr>
            <a:xfrm rot="5400000">
              <a:off x="-179678" y="1230812"/>
              <a:ext cx="1198200" cy="838800"/>
            </a:xfrm>
            <a:prstGeom prst="chevron">
              <a:avLst>
                <a:gd fmla="val 50000" name="adj"/>
              </a:avLst>
            </a:prstGeom>
            <a:solidFill>
              <a:srgbClr val="599BD5"/>
            </a:solidFill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20"/>
            <p:cNvSpPr txBox="1"/>
            <p:nvPr/>
          </p:nvSpPr>
          <p:spPr>
            <a:xfrm>
              <a:off x="1" y="1470522"/>
              <a:ext cx="838800" cy="35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2º ESO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20"/>
            <p:cNvSpPr/>
            <p:nvPr/>
          </p:nvSpPr>
          <p:spPr>
            <a:xfrm rot="5400000">
              <a:off x="1973098" y="-83187"/>
              <a:ext cx="778800" cy="30474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0"/>
              </a:schemeClr>
            </a:solidFill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20"/>
            <p:cNvSpPr txBox="1"/>
            <p:nvPr/>
          </p:nvSpPr>
          <p:spPr>
            <a:xfrm>
              <a:off x="838822" y="1089135"/>
              <a:ext cx="30093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875" lIns="99550" spcFirstLastPara="1" rIns="8875" wrap="square" tIns="8875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0" i="0" lang="es-E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Matemáticas</a:t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0" i="0" lang="es-E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Educación plástica y visual</a:t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20"/>
            <p:cNvSpPr/>
            <p:nvPr/>
          </p:nvSpPr>
          <p:spPr>
            <a:xfrm rot="5400000">
              <a:off x="-179678" y="2281609"/>
              <a:ext cx="1198200" cy="838800"/>
            </a:xfrm>
            <a:prstGeom prst="chevron">
              <a:avLst>
                <a:gd fmla="val 50000" name="adj"/>
              </a:avLst>
            </a:prstGeom>
            <a:solidFill>
              <a:srgbClr val="599BD5"/>
            </a:solidFill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20"/>
            <p:cNvSpPr txBox="1"/>
            <p:nvPr/>
          </p:nvSpPr>
          <p:spPr>
            <a:xfrm>
              <a:off x="1" y="2521319"/>
              <a:ext cx="838800" cy="35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3º ESO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20"/>
            <p:cNvSpPr/>
            <p:nvPr/>
          </p:nvSpPr>
          <p:spPr>
            <a:xfrm rot="5400000">
              <a:off x="1973098" y="967607"/>
              <a:ext cx="778800" cy="30474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0"/>
              </a:schemeClr>
            </a:solidFill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20"/>
            <p:cNvSpPr txBox="1"/>
            <p:nvPr/>
          </p:nvSpPr>
          <p:spPr>
            <a:xfrm>
              <a:off x="838822" y="2139931"/>
              <a:ext cx="30093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875" lIns="99550" spcFirstLastPara="1" rIns="8875" wrap="square" tIns="8875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0" i="0" lang="es-E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Tecnología</a:t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0" i="0" lang="es-E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Física y Química</a:t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20"/>
            <p:cNvSpPr/>
            <p:nvPr/>
          </p:nvSpPr>
          <p:spPr>
            <a:xfrm rot="5400000">
              <a:off x="-179678" y="3332404"/>
              <a:ext cx="1198200" cy="838800"/>
            </a:xfrm>
            <a:prstGeom prst="chevron">
              <a:avLst>
                <a:gd fmla="val 50000" name="adj"/>
              </a:avLst>
            </a:prstGeom>
            <a:solidFill>
              <a:srgbClr val="599BD5"/>
            </a:solidFill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20"/>
            <p:cNvSpPr txBox="1"/>
            <p:nvPr/>
          </p:nvSpPr>
          <p:spPr>
            <a:xfrm>
              <a:off x="1" y="3572115"/>
              <a:ext cx="838800" cy="35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4º ESO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20"/>
            <p:cNvSpPr/>
            <p:nvPr/>
          </p:nvSpPr>
          <p:spPr>
            <a:xfrm rot="5400000">
              <a:off x="1973098" y="2018404"/>
              <a:ext cx="778800" cy="30474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0"/>
              </a:schemeClr>
            </a:solidFill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20"/>
            <p:cNvSpPr txBox="1"/>
            <p:nvPr/>
          </p:nvSpPr>
          <p:spPr>
            <a:xfrm>
              <a:off x="838822" y="3190728"/>
              <a:ext cx="30093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875" lIns="99550" spcFirstLastPara="1" rIns="8875" wrap="square" tIns="8875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0" i="0" lang="es-E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Cultura científica</a:t>
              </a:r>
              <a:r>
                <a:rPr lang="es-ES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o Filosofía</a:t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0" i="0" lang="es-E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Francés, Tecnología o Digitalización</a:t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" name="Google Shape;173;p20"/>
          <p:cNvSpPr txBox="1"/>
          <p:nvPr>
            <p:ph type="title"/>
          </p:nvPr>
        </p:nvSpPr>
        <p:spPr>
          <a:xfrm>
            <a:off x="323528" y="-4424"/>
            <a:ext cx="7560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es-ES" sz="3600">
                <a:solidFill>
                  <a:schemeClr val="lt1"/>
                </a:solidFill>
              </a:rPr>
              <a:t>PROGRAMA BILINGÜE Inglés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174" name="Google Shape;174;p20"/>
          <p:cNvSpPr txBox="1"/>
          <p:nvPr/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I.E.S. LA AZUCARERA - ZARAGOZA</a:t>
            </a:r>
            <a:endParaRPr b="1" i="1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l Blog de Anabel: Conociendo Reino Unido" id="175" name="Google Shape;17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4368" y="5991208"/>
            <a:ext cx="1040030" cy="69335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0"/>
          <p:cNvSpPr/>
          <p:nvPr/>
        </p:nvSpPr>
        <p:spPr>
          <a:xfrm>
            <a:off x="1331640" y="3645024"/>
            <a:ext cx="1944300" cy="792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35,8%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1"/>
          <p:cNvSpPr txBox="1"/>
          <p:nvPr>
            <p:ph idx="1" type="body"/>
          </p:nvPr>
        </p:nvSpPr>
        <p:spPr>
          <a:xfrm>
            <a:off x="187950" y="1825625"/>
            <a:ext cx="43269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s-ES" sz="2700"/>
              <a:t>Participación en el concurso Spelling Bee.  </a:t>
            </a:r>
            <a:endParaRPr sz="2700"/>
          </a:p>
          <a:p>
            <a:pPr indent="0" lvl="0" marL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s-ES" sz="2700"/>
              <a:t>C</a:t>
            </a:r>
            <a:r>
              <a:rPr lang="es-ES" sz="2700"/>
              <a:t>reación de epitafios para Halloween, poemas para Valentine’s Day…</a:t>
            </a:r>
            <a:endParaRPr sz="2700"/>
          </a:p>
          <a:p>
            <a:pPr indent="0" lvl="0" marL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s-ES" sz="2700"/>
              <a:t>Actividad “Crea tu animal fantástico” </a:t>
            </a:r>
            <a:endParaRPr sz="2700"/>
          </a:p>
          <a:p>
            <a:pPr indent="0" lvl="0" marL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s-ES" sz="2700"/>
              <a:t>Creación de Limericks </a:t>
            </a:r>
            <a:endParaRPr sz="2700"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1"/>
          <p:cNvSpPr txBox="1"/>
          <p:nvPr>
            <p:ph type="title"/>
          </p:nvPr>
        </p:nvSpPr>
        <p:spPr>
          <a:xfrm>
            <a:off x="323528" y="-4424"/>
            <a:ext cx="75609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Algunas actividades realizadas en la sección bilingüe inglés</a:t>
            </a:r>
            <a:endParaRPr/>
          </a:p>
        </p:txBody>
      </p:sp>
      <p:pic>
        <p:nvPicPr>
          <p:cNvPr id="184" name="Google Shape;18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1000" y="1806425"/>
            <a:ext cx="4326850" cy="324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